
<file path=[Content_Types].xml><?xml version="1.0" encoding="utf-8"?>
<Types xmlns="http://schemas.openxmlformats.org/package/2006/content-types">
  <Override PartName="/ppt/slides/slide44.xml" ContentType="application/vnd.openxmlformats-officedocument.presentationml.slide+xml"/>
  <Override PartName="/ppt/tableStyles.xml" ContentType="application/vnd.openxmlformats-officedocument.presentationml.tableStyles+xml"/>
  <Override PartName="/ppt/slides/slide39.xml" ContentType="application/vnd.openxmlformats-officedocument.presentationml.slide+xml"/>
  <Override PartName="/ppt/slides/slide5.xml" ContentType="application/vnd.openxmlformats-officedocument.presentationml.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slides/slide34.xml" ContentType="application/vnd.openxmlformats-officedocument.presentationml.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wmf" ContentType="image/x-wmf"/>
  <Override PartName="/ppt/slideLayouts/slideLayout14.xml" ContentType="application/vnd.openxmlformats-officedocument.presentationml.slideLayout+xml"/>
  <Override PartName="/ppt/slides/slide46.xml" ContentType="application/vnd.openxmlformats-officedocument.presentationml.slid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41.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notesSlides/notesSlide21.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43.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Default Extension="emf" ContentType="image/x-emf"/>
  <Override PartName="/ppt/slides/slide14.xml" ContentType="application/vnd.openxmlformats-officedocument.presentationml.slide+xml"/>
  <Override PartName="/ppt/notesSlides/notesSlide23.xml" ContentType="application/vnd.openxmlformats-officedocument.presentationml.notesSlide+xml"/>
  <Override PartName="/ppt/slides/slide33.xml" ContentType="application/vnd.openxmlformats-officedocument.presentationml.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s/slide26.xml" ContentType="application/vnd.openxmlformats-officedocument.presentationml.slide+xml"/>
  <Override PartName="/ppt/slideLayouts/slideLayout13.xml" ContentType="application/vnd.openxmlformats-officedocument.presentationml.slideLayout+xml"/>
  <Override PartName="/ppt/slides/slide45.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40.xml" ContentType="application/vnd.openxmlformats-officedocument.presentationml.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42.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3.xml" ContentType="application/vnd.openxmlformats-officedocument.presentationml.slide+xml"/>
  <Override PartName="/ppt/notesSlides/notesSlide22.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Default Extension="vml" ContentType="application/vnd.openxmlformats-officedocument.vmlDrawing"/>
  <Default Extension="gif" ContentType="image/gif"/>
  <Override PartName="/ppt/notesSlides/notesSlide12.xml" ContentType="application/vnd.openxmlformats-officedocument.presentationml.notesSlide+xml"/>
  <Override PartName="/ppt/slides/slide25.xml" ContentType="application/vnd.openxmlformats-officedocument.presentationml.slide+xml"/>
  <Default Extension="xls" ContentType="application/vnd.ms-exce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sldIdLst>
    <p:sldId id="256" r:id="rId2"/>
    <p:sldId id="257" r:id="rId3"/>
    <p:sldId id="424" r:id="rId4"/>
    <p:sldId id="425" r:id="rId5"/>
    <p:sldId id="259" r:id="rId6"/>
    <p:sldId id="408" r:id="rId7"/>
    <p:sldId id="413" r:id="rId8"/>
    <p:sldId id="416" r:id="rId9"/>
    <p:sldId id="418" r:id="rId10"/>
    <p:sldId id="423" r:id="rId11"/>
    <p:sldId id="411" r:id="rId12"/>
    <p:sldId id="293" r:id="rId13"/>
    <p:sldId id="262" r:id="rId14"/>
    <p:sldId id="269" r:id="rId15"/>
    <p:sldId id="412" r:id="rId16"/>
    <p:sldId id="426" r:id="rId17"/>
    <p:sldId id="419" r:id="rId18"/>
    <p:sldId id="420" r:id="rId19"/>
    <p:sldId id="421" r:id="rId20"/>
    <p:sldId id="270" r:id="rId21"/>
    <p:sldId id="313" r:id="rId22"/>
    <p:sldId id="271" r:id="rId23"/>
    <p:sldId id="260" r:id="rId24"/>
    <p:sldId id="261" r:id="rId25"/>
    <p:sldId id="266"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402" r:id="rId44"/>
    <p:sldId id="318" r:id="rId45"/>
    <p:sldId id="301" r:id="rId46"/>
    <p:sldId id="42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45" d="100"/>
          <a:sy n="145" d="100"/>
        </p:scale>
        <p:origin x="-64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6312"/>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8F15A-1C22-314B-B063-B7D718CBC220}" type="datetimeFigureOut">
              <a:rPr lang="en-US" smtClean="0"/>
              <a:pPr/>
              <a:t>11/2/09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4413B-3F17-C943-8240-792F384989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B9611-C81D-AE4E-81D4-BD18A35ACA89}" type="slidenum">
              <a:rPr lang="en-US"/>
              <a:pPr/>
              <a:t>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r>
              <a:rPr lang="en-US"/>
              <a:t>Must have a major role since the technique is named after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43CB1-38C8-0E45-8306-420D02A294A2}" type="slidenum">
              <a:rPr lang="sv-SE"/>
              <a:pPr/>
              <a:t>29</a:t>
            </a:fld>
            <a:endParaRPr lang="sv-SE"/>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05CD6-BFCC-4F4D-ACF7-A3EF6A05C7F4}" type="slidenum">
              <a:rPr lang="sv-SE"/>
              <a:pPr/>
              <a:t>30</a:t>
            </a:fld>
            <a:endParaRPr lang="sv-SE"/>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AB539-4807-2C44-AB17-AC67BA082AAC}" type="slidenum">
              <a:rPr lang="sv-SE"/>
              <a:pPr/>
              <a:t>31</a:t>
            </a:fld>
            <a:endParaRPr lang="sv-SE"/>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BC1BB-8B0C-6B4B-8923-5F249D12FAE5}" type="slidenum">
              <a:rPr lang="sv-SE"/>
              <a:pPr/>
              <a:t>32</a:t>
            </a:fld>
            <a:endParaRPr lang="sv-S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17B11-6B38-FE42-9B8A-94A361225EC8}" type="slidenum">
              <a:rPr lang="sv-SE"/>
              <a:pPr/>
              <a:t>33</a:t>
            </a:fld>
            <a:endParaRPr lang="sv-SE"/>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72912-0201-F749-9171-99377974F9A9}" type="slidenum">
              <a:rPr lang="sv-SE"/>
              <a:pPr/>
              <a:t>34</a:t>
            </a:fld>
            <a:endParaRPr lang="sv-SE"/>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25596-545B-7E40-BA14-0A1AF1490650}" type="slidenum">
              <a:rPr lang="sv-SE"/>
              <a:pPr/>
              <a:t>35</a:t>
            </a:fld>
            <a:endParaRPr lang="sv-SE"/>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EB0B3-61D7-AA48-B7EF-7AD220297320}" type="slidenum">
              <a:rPr lang="sv-SE"/>
              <a:pPr/>
              <a:t>36</a:t>
            </a:fld>
            <a:endParaRPr lang="sv-SE"/>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150F6-E7E8-7940-B1C8-F70F52D9E4FB}" type="slidenum">
              <a:rPr lang="sv-SE"/>
              <a:pPr/>
              <a:t>37</a:t>
            </a:fld>
            <a:endParaRPr lang="sv-S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EB202-131C-B94F-97ED-642A835A719E}" type="slidenum">
              <a:rPr lang="sv-SE"/>
              <a:pPr/>
              <a:t>38</a:t>
            </a:fld>
            <a:endParaRPr lang="sv-SE"/>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F2266-CA69-EF43-AFB8-1FDED783FDDD}" type="slidenum">
              <a:rPr lang="sv-SE"/>
              <a:pPr/>
              <a:t>14</a:t>
            </a:fld>
            <a:endParaRPr lang="sv-SE"/>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CD134-DE73-FE4F-820C-8F566FD3F144}" type="slidenum">
              <a:rPr lang="sv-SE"/>
              <a:pPr/>
              <a:t>39</a:t>
            </a:fld>
            <a:endParaRPr lang="sv-SE"/>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06111-97B3-BF4A-B28A-84789AE5725D}" type="slidenum">
              <a:rPr lang="sv-SE"/>
              <a:pPr/>
              <a:t>40</a:t>
            </a:fld>
            <a:endParaRPr lang="sv-SE"/>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66C6-CA72-B144-9518-B6506D05BB86}" type="slidenum">
              <a:rPr lang="sv-SE"/>
              <a:pPr/>
              <a:t>41</a:t>
            </a:fld>
            <a:endParaRPr lang="sv-SE"/>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E6E8E-E1A0-5D44-80E3-75CFBFF2318C}" type="slidenum">
              <a:rPr lang="sv-SE"/>
              <a:pPr/>
              <a:t>42</a:t>
            </a:fld>
            <a:endParaRPr lang="sv-SE"/>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461E8-BBB0-C54A-95B6-623618C47378}" type="slidenum">
              <a:rPr lang="en-US"/>
              <a:pPr/>
              <a:t>43</a:t>
            </a:fld>
            <a:endParaRPr lang="en-US"/>
          </a:p>
        </p:txBody>
      </p:sp>
      <p:sp>
        <p:nvSpPr>
          <p:cNvPr id="41986" name="Rectangle 2"/>
          <p:cNvSpPr>
            <a:spLocks noGrp="1" noRot="1" noChangeAspect="1" noChangeArrowheads="1" noTextEdit="1"/>
          </p:cNvSpPr>
          <p:nvPr>
            <p:ph type="sldImg"/>
          </p:nvPr>
        </p:nvSpPr>
        <p:spPr>
          <a:xfrm>
            <a:off x="1144588" y="685800"/>
            <a:ext cx="4570412" cy="3427413"/>
          </a:xfrm>
          <a:ln/>
        </p:spPr>
      </p:sp>
      <p:sp>
        <p:nvSpPr>
          <p:cNvPr id="41987" name="Rectangle 3"/>
          <p:cNvSpPr>
            <a:spLocks noGrp="1" noChangeArrowheads="1"/>
          </p:cNvSpPr>
          <p:nvPr>
            <p:ph type="body" idx="1"/>
          </p:nvPr>
        </p:nvSpPr>
        <p:spPr>
          <a:xfrm>
            <a:off x="914400" y="4343400"/>
            <a:ext cx="5029200" cy="4114800"/>
          </a:xfrm>
        </p:spPr>
        <p:txBody>
          <a:bodyPr/>
          <a:lstStyle/>
          <a:p>
            <a:r>
              <a:rPr lang="en-US"/>
              <a:t>After clicking “another separation”, another separation is virtually done and another lane on the gel is visible and another row of the purification table is filled out.</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0B98C-5207-C246-8E6A-6A0E0A9CD2BE}" type="slidenum">
              <a:rPr lang="en-US"/>
              <a:pPr/>
              <a:t>16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A completed slab gel is open at top and bottom, to permit introduction of samples into the wells and to allow communication with an upper negatively charged electrode (cathode) and lower electrode ( the anode).  To make the lower connection the bottom of the gel is immersed in a compartment containing electrode buffer and the anode.  The upper part of the gel is sealed into a compartment containing the cathode, so that the upper opening is also in contact with electrode buffer.  In SDS-PAGE the electrode buffer is a Trizma/glycine solution containing SDS.</a:t>
            </a:r>
            <a:br>
              <a:rPr lang="en-US"/>
            </a:br>
            <a:r>
              <a:rPr lang="en-US"/>
              <a:t>     Why the need for electrode buffer?  In electronic instrumentation charge is conducted by electrons, while in the gel charge is conducted by ions.  To convert from electron movement to ion movement we make electrodes from a highly catalytic metal such as platinum.  A negatively charged platinum electrode (cathode) readily boils off electrons while one carrying positive charge (anode) readily accepts them.  Thus a pair of platinum electrodes can conduct electricity from a power supply through an aqueous solution and/or gel.</a:t>
            </a:r>
            <a:br>
              <a:rPr lang="en-US"/>
            </a:br>
            <a:r>
              <a:rPr lang="en-US"/>
              <a:t>     Buffer compartments provide a uniform electric field when running the gel, so that all samples experience the same voltage difference.  Additionally, in SDS-PAGE the electrode buffer contains a high concentration of glycine, which is essential for the stacking effect to take place.</a:t>
            </a:r>
            <a:br>
              <a:rPr lang="en-US"/>
            </a:b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FE0D9-4D28-C947-8651-CAD730E1AE13}" type="slidenum">
              <a:rPr lang="sv-SE"/>
              <a:pPr/>
              <a:t>20</a:t>
            </a:fld>
            <a:endParaRPr lang="sv-SE"/>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4509C-D0A4-A44F-8773-CBC38132161E}" type="slidenum">
              <a:rPr lang="sv-SE"/>
              <a:pPr/>
              <a:t>22</a:t>
            </a:fld>
            <a:endParaRPr lang="sv-SE"/>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108B-9AE2-1D47-A105-628F7E23734F}" type="slidenum">
              <a:rPr lang="sv-SE"/>
              <a:pPr/>
              <a:t>25</a:t>
            </a:fld>
            <a:endParaRPr lang="sv-SE"/>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E352A-862D-DE45-88E8-036A30101E6A}" type="slidenum">
              <a:rPr lang="sv-SE"/>
              <a:pPr/>
              <a:t>26</a:t>
            </a:fld>
            <a:endParaRPr lang="sv-SE"/>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69DD6-55F2-894F-85D8-FE760D8FD260}" type="slidenum">
              <a:rPr lang="sv-SE"/>
              <a:pPr/>
              <a:t>27</a:t>
            </a:fld>
            <a:endParaRPr lang="sv-SE"/>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B1485-8F69-2146-BC8D-6203E2B5559F}" type="slidenum">
              <a:rPr lang="sv-SE"/>
              <a:pPr/>
              <a:t>28</a:t>
            </a:fld>
            <a:endParaRPr lang="sv-SE"/>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DDB6BE-BBFB-2F42-BB78-99339660B62B}" type="datetimeFigureOut">
              <a:rPr lang="en-US" smtClean="0"/>
              <a:pPr/>
              <a:t>11/2/09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DB6BE-BBFB-2F42-BB78-99339660B62B}" type="datetimeFigureOut">
              <a:rPr lang="en-US" smtClean="0"/>
              <a:pPr/>
              <a:t>11/2/09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DB6BE-BBFB-2F42-BB78-99339660B62B}" type="datetimeFigureOut">
              <a:rPr lang="en-US" smtClean="0"/>
              <a:pPr/>
              <a:t>11/2/09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AA9319D-80AC-654E-BFB0-C2F8CAB348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A943AA1-30E1-D746-A1F2-0155F2D3435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smtClean="0"/>
            </a:lvl1pPr>
          </a:lstStyle>
          <a:p>
            <a:fld id="{8F48C5F5-BD3D-2542-AD2D-E5C49296D165}" type="datetimeFigureOut">
              <a:rPr lang="en-US"/>
              <a:pPr/>
              <a:t>11/2/09</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0660F2EE-0B34-2846-9AD3-32CEE0643E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DB6BE-BBFB-2F42-BB78-99339660B62B}" type="datetimeFigureOut">
              <a:rPr lang="en-US" smtClean="0"/>
              <a:pPr/>
              <a:t>11/2/09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DB6BE-BBFB-2F42-BB78-99339660B62B}" type="datetimeFigureOut">
              <a:rPr lang="en-US" smtClean="0"/>
              <a:pPr/>
              <a:t>11/2/09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DB6BE-BBFB-2F42-BB78-99339660B62B}" type="datetimeFigureOut">
              <a:rPr lang="en-US" smtClean="0"/>
              <a:pPr/>
              <a:t>11/2/09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DB6BE-BBFB-2F42-BB78-99339660B62B}" type="datetimeFigureOut">
              <a:rPr lang="en-US" smtClean="0"/>
              <a:pPr/>
              <a:t>11/2/09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DB6BE-BBFB-2F42-BB78-99339660B62B}" type="datetimeFigureOut">
              <a:rPr lang="en-US" smtClean="0"/>
              <a:pPr/>
              <a:t>11/2/09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B6BE-BBFB-2F42-BB78-99339660B62B}" type="datetimeFigureOut">
              <a:rPr lang="en-US" smtClean="0"/>
              <a:pPr/>
              <a:t>11/2/09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B6BE-BBFB-2F42-BB78-99339660B62B}" type="datetimeFigureOut">
              <a:rPr lang="en-US" smtClean="0"/>
              <a:pPr/>
              <a:t>11/2/09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B6BE-BBFB-2F42-BB78-99339660B62B}" type="datetimeFigureOut">
              <a:rPr lang="en-US" smtClean="0"/>
              <a:pPr/>
              <a:t>11/2/09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C7AF3-E80C-0840-94DE-646DA42722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B6BE-BBFB-2F42-BB78-99339660B62B}" type="datetimeFigureOut">
              <a:rPr lang="en-US" smtClean="0"/>
              <a:pPr/>
              <a:t>11/2/09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C7AF3-E80C-0840-94DE-646DA42722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Lst>
  <p:txStyles>
    <p:titleStyle>
      <a:lvl1pPr algn="ctr" defTabSz="457200" rtl="0" eaLnBrk="1" latinLnBrk="0" hangingPunct="1">
        <a:spcBef>
          <a:spcPct val="0"/>
        </a:spcBef>
        <a:buNone/>
        <a:defRPr sz="4800" b="1" i="0" kern="1200">
          <a:solidFill>
            <a:schemeClr val="tx1"/>
          </a:solidFill>
          <a:latin typeface="Arial"/>
          <a:ea typeface="+mj-ea"/>
          <a:cs typeface="+mj-cs"/>
        </a:defRPr>
      </a:lvl1pPr>
    </p:titleStyle>
    <p:bodyStyle>
      <a:lvl1pPr marL="342900" indent="-342900" algn="l" defTabSz="457200" rtl="0" eaLnBrk="1" latinLnBrk="0" hangingPunct="1">
        <a:spcBef>
          <a:spcPct val="20000"/>
        </a:spcBef>
        <a:buClr>
          <a:srgbClr val="0000FF"/>
        </a:buClr>
        <a:buSzPct val="80000"/>
        <a:buFont typeface="Wingdings" charset="2"/>
        <a:buChar char="Ø"/>
        <a:defRPr sz="2800" b="1" i="0" kern="1200" baseline="0">
          <a:solidFill>
            <a:schemeClr val="tx1"/>
          </a:solidFill>
          <a:latin typeface="Arial"/>
          <a:ea typeface="+mn-ea"/>
          <a:cs typeface="+mn-cs"/>
        </a:defRPr>
      </a:lvl1pPr>
      <a:lvl2pPr marL="742950" indent="-285750" algn="l" defTabSz="457200" rtl="0" eaLnBrk="1" latinLnBrk="0" hangingPunct="1">
        <a:spcBef>
          <a:spcPct val="20000"/>
        </a:spcBef>
        <a:buClr>
          <a:srgbClr val="0000FF"/>
        </a:buClr>
        <a:buFont typeface="Wingdings" charset="2"/>
        <a:buChar char=""/>
        <a:defRPr sz="2000" b="1" i="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5C..%5C..%5CProgram%20Files%5CTurningPoint%5C2003%5CQuestion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5C..%5C..%5CProgram%20Files%5CTurningPoint%5C2003%5CQuestion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5C..%5C..%5CProgram%20Files%5CTurningPoint%5C2003%5CQuestion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wmf"/><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wmf"/><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jpeg"/><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5C..%5C..%5CProgram%20Files%5CTurningPoint%5C2003%5CQuestions.html" TargetMode="External"/></Relationships>
</file>

<file path=ppt/slides/_rels/slide4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xcel_97_-_2004_Worksheet1.xls"/></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5C..%5C..%5CProgram%20Files%5CTurningPoint%5C2003%5CQuestion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5d SDS-PAGE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609600" y="304800"/>
            <a:ext cx="7793037" cy="1143000"/>
          </a:xfrm>
        </p:spPr>
        <p:txBody>
          <a:bodyPr/>
          <a:lstStyle/>
          <a:p>
            <a:r>
              <a:rPr lang="en-US" dirty="0"/>
              <a:t>SDS PAGE Movement </a:t>
            </a:r>
          </a:p>
        </p:txBody>
      </p:sp>
      <p:sp>
        <p:nvSpPr>
          <p:cNvPr id="54276" name="Rectangle 4"/>
          <p:cNvSpPr>
            <a:spLocks noGrp="1" noChangeArrowheads="1"/>
          </p:cNvSpPr>
          <p:nvPr>
            <p:ph type="body" sz="half" idx="1"/>
          </p:nvPr>
        </p:nvSpPr>
        <p:spPr>
          <a:xfrm>
            <a:off x="838200" y="1905000"/>
            <a:ext cx="3810000" cy="4114800"/>
          </a:xfrm>
        </p:spPr>
        <p:txBody>
          <a:bodyPr>
            <a:normAutofit lnSpcReduction="10000"/>
          </a:bodyPr>
          <a:lstStyle/>
          <a:p>
            <a:r>
              <a:rPr lang="en-US" sz="2800" dirty="0"/>
              <a:t>Tunnels Are formed in the PAGE Gel.</a:t>
            </a:r>
          </a:p>
          <a:p>
            <a:pPr>
              <a:buFont typeface="Wingdings" pitchFamily="26" charset="2"/>
              <a:buNone/>
            </a:pPr>
            <a:endParaRPr lang="en-US" sz="2800" dirty="0"/>
          </a:p>
          <a:p>
            <a:r>
              <a:rPr lang="en-US" sz="2800" dirty="0"/>
              <a:t>These Tunnels Vary In size and will separate the molecules when they travel through the gel.</a:t>
            </a:r>
          </a:p>
        </p:txBody>
      </p:sp>
      <p:pic>
        <p:nvPicPr>
          <p:cNvPr id="54279" name="Picture 7" descr="PAgel"/>
          <p:cNvPicPr>
            <a:picLocks noChangeAspect="1" noChangeArrowheads="1"/>
          </p:cNvPicPr>
          <p:nvPr/>
        </p:nvPicPr>
        <p:blipFill>
          <a:blip r:embed="rId2"/>
          <a:srcRect/>
          <a:stretch>
            <a:fillRect/>
          </a:stretch>
        </p:blipFill>
        <p:spPr bwMode="auto">
          <a:xfrm>
            <a:off x="4876800" y="1447800"/>
            <a:ext cx="4181475" cy="2190750"/>
          </a:xfrm>
          <a:prstGeom prst="rect">
            <a:avLst/>
          </a:prstGeom>
          <a:noFill/>
        </p:spPr>
      </p:pic>
      <p:pic>
        <p:nvPicPr>
          <p:cNvPr id="54281" name="Picture 9" descr="PAgeltop"/>
          <p:cNvPicPr>
            <a:picLocks noChangeAspect="1" noChangeArrowheads="1"/>
          </p:cNvPicPr>
          <p:nvPr/>
        </p:nvPicPr>
        <p:blipFill>
          <a:blip r:embed="rId3"/>
          <a:srcRect/>
          <a:stretch>
            <a:fillRect/>
          </a:stretch>
        </p:blipFill>
        <p:spPr bwMode="auto">
          <a:xfrm>
            <a:off x="5334000" y="3733800"/>
            <a:ext cx="3190875" cy="2876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r>
              <a:rPr lang="en-US" dirty="0" err="1">
                <a:latin typeface="Helvetica"/>
              </a:rPr>
              <a:t>Polyacrylamide</a:t>
            </a:r>
            <a:r>
              <a:rPr lang="en-US" dirty="0">
                <a:latin typeface="Helvetica"/>
              </a:rPr>
              <a:t> Gel</a:t>
            </a:r>
          </a:p>
        </p:txBody>
      </p:sp>
      <p:sp>
        <p:nvSpPr>
          <p:cNvPr id="137219" name="Rectangle 3"/>
          <p:cNvSpPr>
            <a:spLocks noGrp="1" noChangeArrowheads="1"/>
          </p:cNvSpPr>
          <p:nvPr>
            <p:ph type="body" idx="4294967295"/>
          </p:nvPr>
        </p:nvSpPr>
        <p:spPr/>
        <p:txBody>
          <a:bodyPr/>
          <a:lstStyle/>
          <a:p>
            <a:pPr>
              <a:lnSpc>
                <a:spcPct val="80000"/>
              </a:lnSpc>
            </a:pPr>
            <a:r>
              <a:rPr lang="en-US" sz="2800" dirty="0">
                <a:latin typeface="Helvetica"/>
              </a:rPr>
              <a:t>Two types of gel make up the SDS-PAGE method</a:t>
            </a:r>
          </a:p>
          <a:p>
            <a:pPr lvl="1">
              <a:lnSpc>
                <a:spcPct val="80000"/>
              </a:lnSpc>
            </a:pPr>
            <a:r>
              <a:rPr lang="en-US" sz="2400" dirty="0">
                <a:latin typeface="Helvetica"/>
              </a:rPr>
              <a:t>Separating Gel</a:t>
            </a:r>
          </a:p>
          <a:p>
            <a:pPr lvl="2">
              <a:lnSpc>
                <a:spcPct val="80000"/>
              </a:lnSpc>
            </a:pPr>
            <a:r>
              <a:rPr lang="en-US" sz="2000" dirty="0">
                <a:latin typeface="Helvetica"/>
              </a:rPr>
              <a:t>Separating gel has a higher pH (</a:t>
            </a:r>
            <a:r>
              <a:rPr lang="en-US" sz="2000" dirty="0" smtClean="0">
                <a:latin typeface="Helvetica"/>
              </a:rPr>
              <a:t>~8.8</a:t>
            </a:r>
            <a:r>
              <a:rPr lang="en-US" sz="2000" dirty="0">
                <a:latin typeface="Helvetica"/>
              </a:rPr>
              <a:t>) and also has a higher </a:t>
            </a:r>
            <a:r>
              <a:rPr lang="en-US" sz="2000" dirty="0" err="1">
                <a:latin typeface="Helvetica"/>
              </a:rPr>
              <a:t>concentraion</a:t>
            </a:r>
            <a:r>
              <a:rPr lang="en-US" sz="2000" dirty="0">
                <a:latin typeface="Helvetica"/>
              </a:rPr>
              <a:t> of </a:t>
            </a:r>
            <a:r>
              <a:rPr lang="en-US" sz="2000" dirty="0" err="1">
                <a:latin typeface="Helvetica"/>
              </a:rPr>
              <a:t>acrylamide</a:t>
            </a:r>
            <a:r>
              <a:rPr lang="en-US" sz="2000" dirty="0">
                <a:latin typeface="Helvetica"/>
              </a:rPr>
              <a:t> for narrower pores.</a:t>
            </a:r>
          </a:p>
          <a:p>
            <a:pPr lvl="2">
              <a:lnSpc>
                <a:spcPct val="80000"/>
              </a:lnSpc>
            </a:pPr>
            <a:r>
              <a:rPr lang="en-US" sz="2000" dirty="0">
                <a:latin typeface="Helvetica"/>
              </a:rPr>
              <a:t>10 % Separating gel contained </a:t>
            </a:r>
            <a:r>
              <a:rPr lang="en-US" sz="2000" dirty="0" err="1">
                <a:latin typeface="Helvetica"/>
              </a:rPr>
              <a:t>acrylamide</a:t>
            </a:r>
            <a:r>
              <a:rPr lang="en-US" sz="2000" dirty="0">
                <a:latin typeface="Helvetica"/>
              </a:rPr>
              <a:t> that was polymerized by TEMED to form the actual gel.</a:t>
            </a:r>
          </a:p>
          <a:p>
            <a:pPr lvl="3">
              <a:lnSpc>
                <a:spcPct val="80000"/>
              </a:lnSpc>
            </a:pPr>
            <a:r>
              <a:rPr lang="en-US" sz="1800" dirty="0">
                <a:latin typeface="Helvetica"/>
              </a:rPr>
              <a:t>TEMED is an agent used with ammonium </a:t>
            </a:r>
            <a:r>
              <a:rPr lang="en-US" sz="1800" dirty="0" err="1">
                <a:latin typeface="Helvetica"/>
              </a:rPr>
              <a:t>persulfate</a:t>
            </a:r>
            <a:r>
              <a:rPr lang="en-US" sz="1800" dirty="0">
                <a:latin typeface="Helvetica"/>
              </a:rPr>
              <a:t> to catalyze the  polymerization reaction of </a:t>
            </a:r>
            <a:r>
              <a:rPr lang="en-US" sz="1800" dirty="0" err="1">
                <a:latin typeface="Helvetica"/>
              </a:rPr>
              <a:t>acrylamide</a:t>
            </a:r>
            <a:r>
              <a:rPr lang="en-US" sz="1800" dirty="0">
                <a:latin typeface="Helvetica"/>
              </a:rPr>
              <a:t>.</a:t>
            </a:r>
          </a:p>
          <a:p>
            <a:pPr lvl="3">
              <a:lnSpc>
                <a:spcPct val="80000"/>
              </a:lnSpc>
            </a:pPr>
            <a:r>
              <a:rPr lang="en-US" sz="1800" dirty="0" err="1">
                <a:latin typeface="Helvetica"/>
              </a:rPr>
              <a:t>Acrylamide</a:t>
            </a:r>
            <a:r>
              <a:rPr lang="en-US" sz="1800" dirty="0">
                <a:latin typeface="Helvetica"/>
              </a:rPr>
              <a:t> in liquid form is a powerful neurotoxin that can be absorbed through the skin.  </a:t>
            </a:r>
          </a:p>
          <a:p>
            <a:pPr lvl="1">
              <a:lnSpc>
                <a:spcPct val="80000"/>
              </a:lnSpc>
            </a:pPr>
            <a:r>
              <a:rPr lang="en-US" sz="2400" dirty="0">
                <a:latin typeface="Helvetica"/>
              </a:rPr>
              <a:t>Stacking Gel </a:t>
            </a:r>
          </a:p>
          <a:p>
            <a:pPr lvl="2">
              <a:lnSpc>
                <a:spcPct val="80000"/>
              </a:lnSpc>
            </a:pPr>
            <a:r>
              <a:rPr lang="en-US" sz="2000" dirty="0">
                <a:latin typeface="Helvetica"/>
              </a:rPr>
              <a:t>Slightly more acidic (~pH 6.8) and contains less </a:t>
            </a:r>
            <a:r>
              <a:rPr lang="en-US" sz="2000" dirty="0" err="1">
                <a:latin typeface="Helvetica"/>
              </a:rPr>
              <a:t>acrylamide</a:t>
            </a:r>
            <a:r>
              <a:rPr lang="en-US" sz="2000" dirty="0">
                <a:latin typeface="Helvetica"/>
              </a:rPr>
              <a:t>.</a:t>
            </a:r>
          </a:p>
          <a:p>
            <a:pPr lvl="2">
              <a:lnSpc>
                <a:spcPct val="80000"/>
              </a:lnSpc>
            </a:pPr>
            <a:r>
              <a:rPr lang="en-US" sz="2000" dirty="0">
                <a:latin typeface="Helvetica"/>
              </a:rPr>
              <a:t>Bigger pores.</a:t>
            </a:r>
          </a:p>
          <a:p>
            <a:pPr>
              <a:lnSpc>
                <a:spcPct val="80000"/>
              </a:lnSpc>
            </a:pPr>
            <a:endParaRPr lang="en-US" sz="2000" dirty="0">
              <a:latin typeface="Helvetica"/>
            </a:endParaRPr>
          </a:p>
        </p:txBody>
      </p:sp>
      <p:sp>
        <p:nvSpPr>
          <p:cNvPr id="9221"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prstTxWarp prst="textNoShape">
              <a:avLst/>
            </a:prstTxWarp>
          </a:bodyPr>
          <a:lstStyle/>
          <a:p>
            <a:pPr algn="ctr"/>
            <a:r>
              <a:rPr lang="en-US" sz="1400" b="1">
                <a:latin typeface="Tahoma" pitchFamily="26" charset="0"/>
              </a:rPr>
              <a:t>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Polyacrylamide Gel</a:t>
            </a:r>
          </a:p>
        </p:txBody>
      </p:sp>
      <p:pic>
        <p:nvPicPr>
          <p:cNvPr id="45060" name="Picture 4" descr="AcrylamideGel"/>
          <p:cNvPicPr>
            <a:picLocks noGrp="1" noChangeAspect="1" noChangeArrowheads="1"/>
          </p:cNvPicPr>
          <p:nvPr>
            <p:ph type="body" idx="1"/>
          </p:nvPr>
        </p:nvPicPr>
        <p:blipFill>
          <a:blip r:embed="rId2"/>
          <a:srcRect r="20425"/>
          <a:stretch>
            <a:fillRect/>
          </a:stretch>
        </p:blipFill>
        <p:spPr>
          <a:xfrm>
            <a:off x="2743200" y="1981200"/>
            <a:ext cx="4940300" cy="3497263"/>
          </a:xfrm>
          <a:noFill/>
          <a:ln/>
          <a:effectLst>
            <a:outerShdw blurRad="63500" dist="107763" dir="2700000" algn="ctr" rotWithShape="0">
              <a:schemeClr val="bg2">
                <a:alpha val="50000"/>
              </a:schemeClr>
            </a:outerShdw>
          </a:effectLst>
        </p:spPr>
      </p:pic>
      <p:sp>
        <p:nvSpPr>
          <p:cNvPr id="45061" name="Text Box 5"/>
          <p:cNvSpPr txBox="1">
            <a:spLocks noChangeArrowheads="1"/>
          </p:cNvSpPr>
          <p:nvPr/>
        </p:nvSpPr>
        <p:spPr bwMode="auto">
          <a:xfrm>
            <a:off x="7851775" y="1981200"/>
            <a:ext cx="1292225" cy="457200"/>
          </a:xfrm>
          <a:prstGeom prst="rect">
            <a:avLst/>
          </a:prstGeom>
          <a:noFill/>
          <a:ln w="9525">
            <a:noFill/>
            <a:miter lim="800000"/>
            <a:headEnd/>
            <a:tailEnd/>
          </a:ln>
          <a:effectLst/>
        </p:spPr>
        <p:txBody>
          <a:bodyPr wrap="none">
            <a:prstTxWarp prst="textNoShape">
              <a:avLst/>
            </a:prstTxWarp>
            <a:spAutoFit/>
          </a:bodyPr>
          <a:lstStyle/>
          <a:p>
            <a:r>
              <a:rPr lang="en-US" sz="2400"/>
              <a:t>Cathode</a:t>
            </a:r>
          </a:p>
        </p:txBody>
      </p:sp>
      <p:sp>
        <p:nvSpPr>
          <p:cNvPr id="45062" name="Text Box 6"/>
          <p:cNvSpPr txBox="1">
            <a:spLocks noChangeArrowheads="1"/>
          </p:cNvSpPr>
          <p:nvPr/>
        </p:nvSpPr>
        <p:spPr bwMode="auto">
          <a:xfrm>
            <a:off x="7756525" y="4800600"/>
            <a:ext cx="1387475" cy="457200"/>
          </a:xfrm>
          <a:prstGeom prst="rect">
            <a:avLst/>
          </a:prstGeom>
          <a:noFill/>
          <a:ln w="9525">
            <a:noFill/>
            <a:miter lim="800000"/>
            <a:headEnd/>
            <a:tailEnd/>
          </a:ln>
          <a:effectLst/>
        </p:spPr>
        <p:txBody>
          <a:bodyPr>
            <a:prstTxWarp prst="textNoShape">
              <a:avLst/>
            </a:prstTxWarp>
            <a:spAutoFit/>
          </a:bodyPr>
          <a:lstStyle/>
          <a:p>
            <a:r>
              <a:rPr lang="en-US" sz="2400"/>
              <a:t>Anode</a:t>
            </a:r>
          </a:p>
        </p:txBody>
      </p:sp>
      <p:pic>
        <p:nvPicPr>
          <p:cNvPr id="45063" name="Picture 7" descr="SDS%20PAGE%20APPARATUS"/>
          <p:cNvPicPr>
            <a:picLocks noChangeAspect="1" noChangeArrowheads="1"/>
          </p:cNvPicPr>
          <p:nvPr/>
        </p:nvPicPr>
        <p:blipFill>
          <a:blip r:embed="rId3"/>
          <a:srcRect/>
          <a:stretch>
            <a:fillRect/>
          </a:stretch>
        </p:blipFill>
        <p:spPr bwMode="auto">
          <a:xfrm>
            <a:off x="152400" y="2514600"/>
            <a:ext cx="2324100" cy="2057400"/>
          </a:xfrm>
          <a:prstGeom prst="rect">
            <a:avLst/>
          </a:prstGeom>
          <a:noFill/>
        </p:spPr>
      </p:pic>
      <p:sp>
        <p:nvSpPr>
          <p:cNvPr id="45064" name="Text Box 8"/>
          <p:cNvSpPr txBox="1">
            <a:spLocks noChangeArrowheads="1"/>
          </p:cNvSpPr>
          <p:nvPr/>
        </p:nvSpPr>
        <p:spPr bwMode="auto">
          <a:xfrm>
            <a:off x="1889125" y="5900738"/>
            <a:ext cx="5491163" cy="457200"/>
          </a:xfrm>
          <a:prstGeom prst="rect">
            <a:avLst/>
          </a:prstGeom>
          <a:noFill/>
          <a:ln w="9525">
            <a:noFill/>
            <a:miter lim="800000"/>
            <a:headEnd/>
            <a:tailEnd/>
          </a:ln>
          <a:effectLst/>
        </p:spPr>
        <p:txBody>
          <a:bodyPr wrap="none">
            <a:prstTxWarp prst="textNoShape">
              <a:avLst/>
            </a:prstTxWarp>
            <a:spAutoFit/>
          </a:bodyPr>
          <a:lstStyle/>
          <a:p>
            <a:r>
              <a:rPr lang="en-US" sz="2400"/>
              <a:t>Proteins separated by molecular weight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304800"/>
            <a:ext cx="8229600" cy="838200"/>
          </a:xfrm>
        </p:spPr>
        <p:txBody>
          <a:bodyPr/>
          <a:lstStyle/>
          <a:p>
            <a:pPr eaLnBrk="1" hangingPunct="1">
              <a:defRPr/>
            </a:pPr>
            <a:r>
              <a:rPr lang="en-US" dirty="0">
                <a:latin typeface="Helvetica"/>
                <a:ea typeface="+mj-ea"/>
                <a:cs typeface="+mj-cs"/>
              </a:rPr>
              <a:t>Stacking</a:t>
            </a:r>
            <a:r>
              <a:rPr lang="en-US" dirty="0" smtClean="0">
                <a:latin typeface="Helvetica"/>
                <a:ea typeface="+mj-ea"/>
                <a:cs typeface="+mj-cs"/>
              </a:rPr>
              <a:t> Gel</a:t>
            </a:r>
            <a:endParaRPr lang="en-US" dirty="0">
              <a:latin typeface="Helvetica"/>
              <a:ea typeface="+mj-ea"/>
              <a:cs typeface="+mj-cs"/>
            </a:endParaRPr>
          </a:p>
        </p:txBody>
      </p:sp>
      <p:sp>
        <p:nvSpPr>
          <p:cNvPr id="180227" name="Rectangle 3"/>
          <p:cNvSpPr>
            <a:spLocks noGrp="1" noChangeArrowheads="1"/>
          </p:cNvSpPr>
          <p:nvPr>
            <p:ph type="body" idx="1"/>
          </p:nvPr>
        </p:nvSpPr>
        <p:spPr>
          <a:xfrm>
            <a:off x="609600" y="1371600"/>
            <a:ext cx="7924800" cy="4800600"/>
          </a:xfrm>
        </p:spPr>
        <p:txBody>
          <a:bodyPr>
            <a:normAutofit fontScale="92500" lnSpcReduction="20000"/>
          </a:bodyPr>
          <a:lstStyle/>
          <a:p>
            <a:pPr algn="just" eaLnBrk="1" hangingPunct="1">
              <a:spcBef>
                <a:spcPts val="1224"/>
              </a:spcBef>
              <a:buClr>
                <a:srgbClr val="FF0000"/>
              </a:buClr>
              <a:buFont typeface="Wingdings" charset="2"/>
              <a:buChar char=""/>
              <a:defRPr/>
            </a:pPr>
            <a:r>
              <a:rPr lang="en-US" sz="2800" dirty="0">
                <a:solidFill>
                  <a:schemeClr val="tx1"/>
                </a:solidFill>
                <a:latin typeface="Helvetica"/>
                <a:ea typeface="+mn-ea"/>
                <a:cs typeface="+mn-cs"/>
              </a:rPr>
              <a:t>To obtain optimal resolution of proteins, a “stacking” gel is poured over the top of the “resolving” gel. </a:t>
            </a:r>
          </a:p>
          <a:p>
            <a:pPr algn="just" eaLnBrk="1" hangingPunct="1">
              <a:spcBef>
                <a:spcPts val="1224"/>
              </a:spcBef>
              <a:buClr>
                <a:srgbClr val="FF0000"/>
              </a:buClr>
              <a:buFont typeface="Wingdings" charset="2"/>
              <a:buChar char=""/>
              <a:defRPr/>
            </a:pPr>
            <a:r>
              <a:rPr lang="en-US" sz="2800" dirty="0">
                <a:solidFill>
                  <a:schemeClr val="tx1"/>
                </a:solidFill>
                <a:latin typeface="Helvetica"/>
                <a:ea typeface="+mn-ea"/>
                <a:cs typeface="+mn-cs"/>
              </a:rPr>
              <a:t>The stacking gel</a:t>
            </a:r>
            <a:r>
              <a:rPr lang="en-US" sz="2800" dirty="0" smtClean="0">
                <a:solidFill>
                  <a:schemeClr val="tx1"/>
                </a:solidFill>
                <a:latin typeface="Helvetica"/>
                <a:ea typeface="+mn-ea"/>
                <a:cs typeface="+mn-cs"/>
              </a:rPr>
              <a:t> </a:t>
            </a:r>
          </a:p>
          <a:p>
            <a:pPr lvl="1" algn="just">
              <a:spcBef>
                <a:spcPts val="1224"/>
              </a:spcBef>
              <a:buClr>
                <a:srgbClr val="3366FF"/>
              </a:buClr>
              <a:buSzPct val="60000"/>
              <a:buFont typeface="Wingdings" charset="2"/>
              <a:buChar char="u"/>
              <a:defRPr/>
            </a:pPr>
            <a:r>
              <a:rPr lang="en-US" sz="2118" dirty="0" smtClean="0">
                <a:solidFill>
                  <a:schemeClr val="tx1"/>
                </a:solidFill>
                <a:latin typeface="Helvetica"/>
                <a:ea typeface="+mn-ea"/>
                <a:cs typeface="+mn-cs"/>
              </a:rPr>
              <a:t>lower </a:t>
            </a:r>
            <a:r>
              <a:rPr lang="en-US" sz="2118" dirty="0">
                <a:solidFill>
                  <a:schemeClr val="tx1"/>
                </a:solidFill>
                <a:latin typeface="Helvetica"/>
                <a:ea typeface="+mn-ea"/>
                <a:cs typeface="+mn-cs"/>
              </a:rPr>
              <a:t>concentration of </a:t>
            </a:r>
            <a:r>
              <a:rPr lang="en-US" sz="2118" dirty="0" err="1">
                <a:solidFill>
                  <a:schemeClr val="tx1"/>
                </a:solidFill>
                <a:latin typeface="Helvetica"/>
                <a:ea typeface="+mn-ea"/>
                <a:cs typeface="+mn-cs"/>
              </a:rPr>
              <a:t>acrylamide</a:t>
            </a:r>
            <a:r>
              <a:rPr lang="en-US" sz="2118" dirty="0">
                <a:solidFill>
                  <a:schemeClr val="tx1"/>
                </a:solidFill>
                <a:latin typeface="Helvetica"/>
                <a:ea typeface="+mn-ea"/>
                <a:cs typeface="+mn-cs"/>
              </a:rPr>
              <a:t> (larger pore size),   </a:t>
            </a:r>
            <a:r>
              <a:rPr lang="en-US" sz="2118" dirty="0" smtClean="0">
                <a:solidFill>
                  <a:schemeClr val="tx1"/>
                </a:solidFill>
                <a:latin typeface="Helvetica"/>
                <a:ea typeface="+mn-ea"/>
                <a:cs typeface="+mn-cs"/>
              </a:rPr>
              <a:t> </a:t>
            </a:r>
            <a:endParaRPr lang="en-US" sz="2118" dirty="0">
              <a:solidFill>
                <a:schemeClr val="tx1"/>
              </a:solidFill>
              <a:latin typeface="Helvetica"/>
            </a:endParaRPr>
          </a:p>
          <a:p>
            <a:pPr lvl="1" algn="just">
              <a:spcBef>
                <a:spcPts val="1224"/>
              </a:spcBef>
              <a:buClr>
                <a:srgbClr val="3366FF"/>
              </a:buClr>
              <a:buSzPct val="60000"/>
              <a:buFont typeface="Wingdings" charset="2"/>
              <a:buChar char="u"/>
              <a:defRPr/>
            </a:pPr>
            <a:r>
              <a:rPr lang="en-US" sz="2118" dirty="0" smtClean="0">
                <a:solidFill>
                  <a:schemeClr val="tx1"/>
                </a:solidFill>
                <a:latin typeface="Helvetica"/>
                <a:ea typeface="+mn-ea"/>
                <a:cs typeface="+mn-cs"/>
              </a:rPr>
              <a:t>lower </a:t>
            </a:r>
            <a:r>
              <a:rPr lang="en-US" sz="2118" dirty="0">
                <a:solidFill>
                  <a:schemeClr val="tx1"/>
                </a:solidFill>
                <a:latin typeface="Helvetica"/>
                <a:ea typeface="+mn-ea"/>
                <a:cs typeface="+mn-cs"/>
              </a:rPr>
              <a:t>pH</a:t>
            </a:r>
            <a:r>
              <a:rPr lang="en-US" sz="2118" dirty="0" smtClean="0">
                <a:solidFill>
                  <a:schemeClr val="tx1"/>
                </a:solidFill>
                <a:latin typeface="Helvetica"/>
                <a:ea typeface="+mn-ea"/>
                <a:cs typeface="+mn-cs"/>
              </a:rPr>
              <a:t> </a:t>
            </a:r>
            <a:endParaRPr lang="en-US" sz="2118" dirty="0">
              <a:latin typeface="Helvetica"/>
            </a:endParaRPr>
          </a:p>
          <a:p>
            <a:pPr lvl="1" algn="just">
              <a:spcBef>
                <a:spcPts val="1224"/>
              </a:spcBef>
              <a:buClr>
                <a:srgbClr val="3366FF"/>
              </a:buClr>
              <a:buSzPct val="60000"/>
              <a:buFont typeface="Wingdings" charset="2"/>
              <a:buChar char="u"/>
              <a:defRPr/>
            </a:pPr>
            <a:r>
              <a:rPr lang="en-US" sz="2118" b="1" dirty="0" smtClean="0">
                <a:solidFill>
                  <a:schemeClr val="tx1"/>
                </a:solidFill>
                <a:latin typeface="Helvetica"/>
                <a:ea typeface="+mn-ea"/>
                <a:cs typeface="+mn-cs"/>
              </a:rPr>
              <a:t>different </a:t>
            </a:r>
            <a:r>
              <a:rPr lang="en-US" sz="2118" b="1" dirty="0">
                <a:solidFill>
                  <a:schemeClr val="tx1"/>
                </a:solidFill>
                <a:latin typeface="Helvetica"/>
                <a:ea typeface="+mn-ea"/>
                <a:cs typeface="+mn-cs"/>
              </a:rPr>
              <a:t>ionic content</a:t>
            </a:r>
          </a:p>
          <a:p>
            <a:pPr algn="just" eaLnBrk="1" hangingPunct="1">
              <a:spcBef>
                <a:spcPts val="1224"/>
              </a:spcBef>
              <a:buClr>
                <a:srgbClr val="FF0000"/>
              </a:buClr>
              <a:buFont typeface="Wingdings" charset="2"/>
              <a:buChar char=""/>
              <a:defRPr/>
            </a:pPr>
            <a:r>
              <a:rPr lang="en-US" sz="2800" dirty="0">
                <a:solidFill>
                  <a:schemeClr val="tx1"/>
                </a:solidFill>
                <a:latin typeface="Helvetica"/>
                <a:ea typeface="+mn-ea"/>
                <a:cs typeface="+mn-cs"/>
              </a:rPr>
              <a:t>This allows the proteins in a lane to be concentrated into a tight band before entering the running or resolving gel </a:t>
            </a:r>
          </a:p>
          <a:p>
            <a:pPr algn="just" eaLnBrk="1" hangingPunct="1">
              <a:spcBef>
                <a:spcPts val="1224"/>
              </a:spcBef>
              <a:buClr>
                <a:srgbClr val="FF0000"/>
              </a:buClr>
              <a:buFont typeface="Wingdings" charset="2"/>
              <a:buChar char=""/>
              <a:defRPr/>
            </a:pPr>
            <a:r>
              <a:rPr lang="en-US" sz="2800" dirty="0">
                <a:solidFill>
                  <a:schemeClr val="tx1"/>
                </a:solidFill>
                <a:latin typeface="Helvetica"/>
                <a:ea typeface="+mn-ea"/>
                <a:cs typeface="+mn-cs"/>
              </a:rPr>
              <a:t>produces a gel with tighter or better separated protein bands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1000"/>
                                        <p:tgtEl>
                                          <p:spTgt spid="180227">
                                            <p:txEl>
                                              <p:pRg st="0" end="0"/>
                                            </p:txEl>
                                          </p:spTgt>
                                        </p:tgtEl>
                                      </p:cBhvr>
                                    </p:animEffect>
                                    <p:anim calcmode="lin" valueType="num">
                                      <p:cBhvr>
                                        <p:cTn id="8" dur="10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0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0227">
                                            <p:txEl>
                                              <p:pRg st="1" end="1"/>
                                            </p:txEl>
                                          </p:spTgt>
                                        </p:tgtEl>
                                        <p:attrNameLst>
                                          <p:attrName>style.visibility</p:attrName>
                                        </p:attrNameLst>
                                      </p:cBhvr>
                                      <p:to>
                                        <p:strVal val="visible"/>
                                      </p:to>
                                    </p:set>
                                    <p:animEffect transition="in" filter="fade">
                                      <p:cBhvr>
                                        <p:cTn id="14" dur="1000"/>
                                        <p:tgtEl>
                                          <p:spTgt spid="180227">
                                            <p:txEl>
                                              <p:pRg st="1" end="1"/>
                                            </p:txEl>
                                          </p:spTgt>
                                        </p:tgtEl>
                                      </p:cBhvr>
                                    </p:animEffect>
                                    <p:anim calcmode="lin" valueType="num">
                                      <p:cBhvr>
                                        <p:cTn id="15" dur="10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0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0227">
                                            <p:txEl>
                                              <p:pRg st="2" end="2"/>
                                            </p:txEl>
                                          </p:spTgt>
                                        </p:tgtEl>
                                        <p:attrNameLst>
                                          <p:attrName>style.visibility</p:attrName>
                                        </p:attrNameLst>
                                      </p:cBhvr>
                                      <p:to>
                                        <p:strVal val="visible"/>
                                      </p:to>
                                    </p:set>
                                    <p:animEffect transition="in" filter="fade">
                                      <p:cBhvr>
                                        <p:cTn id="21" dur="1000"/>
                                        <p:tgtEl>
                                          <p:spTgt spid="180227">
                                            <p:txEl>
                                              <p:pRg st="2" end="2"/>
                                            </p:txEl>
                                          </p:spTgt>
                                        </p:tgtEl>
                                      </p:cBhvr>
                                    </p:animEffect>
                                    <p:anim calcmode="lin" valueType="num">
                                      <p:cBhvr>
                                        <p:cTn id="22" dur="10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0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0227">
                                            <p:txEl>
                                              <p:pRg st="3" end="3"/>
                                            </p:txEl>
                                          </p:spTgt>
                                        </p:tgtEl>
                                        <p:attrNameLst>
                                          <p:attrName>style.visibility</p:attrName>
                                        </p:attrNameLst>
                                      </p:cBhvr>
                                      <p:to>
                                        <p:strVal val="visible"/>
                                      </p:to>
                                    </p:set>
                                    <p:animEffect transition="in" filter="fade">
                                      <p:cBhvr>
                                        <p:cTn id="28" dur="1000"/>
                                        <p:tgtEl>
                                          <p:spTgt spid="180227">
                                            <p:txEl>
                                              <p:pRg st="3" end="3"/>
                                            </p:txEl>
                                          </p:spTgt>
                                        </p:tgtEl>
                                      </p:cBhvr>
                                    </p:animEffect>
                                    <p:anim calcmode="lin" valueType="num">
                                      <p:cBhvr>
                                        <p:cTn id="29" dur="1000" fill="hold"/>
                                        <p:tgtEl>
                                          <p:spTgt spid="1802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0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0227">
                                            <p:txEl>
                                              <p:pRg st="4" end="4"/>
                                            </p:txEl>
                                          </p:spTgt>
                                        </p:tgtEl>
                                        <p:attrNameLst>
                                          <p:attrName>style.visibility</p:attrName>
                                        </p:attrNameLst>
                                      </p:cBhvr>
                                      <p:to>
                                        <p:strVal val="visible"/>
                                      </p:to>
                                    </p:set>
                                    <p:animEffect transition="in" filter="fade">
                                      <p:cBhvr>
                                        <p:cTn id="35" dur="1000"/>
                                        <p:tgtEl>
                                          <p:spTgt spid="180227">
                                            <p:txEl>
                                              <p:pRg st="4" end="4"/>
                                            </p:txEl>
                                          </p:spTgt>
                                        </p:tgtEl>
                                      </p:cBhvr>
                                    </p:animEffect>
                                    <p:anim calcmode="lin" valueType="num">
                                      <p:cBhvr>
                                        <p:cTn id="36" dur="1000" fill="hold"/>
                                        <p:tgtEl>
                                          <p:spTgt spid="1802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02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0227">
                                            <p:txEl>
                                              <p:pRg st="5" end="5"/>
                                            </p:txEl>
                                          </p:spTgt>
                                        </p:tgtEl>
                                        <p:attrNameLst>
                                          <p:attrName>style.visibility</p:attrName>
                                        </p:attrNameLst>
                                      </p:cBhvr>
                                      <p:to>
                                        <p:strVal val="visible"/>
                                      </p:to>
                                    </p:set>
                                    <p:animEffect transition="in" filter="fade">
                                      <p:cBhvr>
                                        <p:cTn id="42" dur="1000"/>
                                        <p:tgtEl>
                                          <p:spTgt spid="180227">
                                            <p:txEl>
                                              <p:pRg st="5" end="5"/>
                                            </p:txEl>
                                          </p:spTgt>
                                        </p:tgtEl>
                                      </p:cBhvr>
                                    </p:animEffect>
                                    <p:anim calcmode="lin" valueType="num">
                                      <p:cBhvr>
                                        <p:cTn id="43" dur="1000" fill="hold"/>
                                        <p:tgtEl>
                                          <p:spTgt spid="1802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802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0227">
                                            <p:txEl>
                                              <p:pRg st="6" end="6"/>
                                            </p:txEl>
                                          </p:spTgt>
                                        </p:tgtEl>
                                        <p:attrNameLst>
                                          <p:attrName>style.visibility</p:attrName>
                                        </p:attrNameLst>
                                      </p:cBhvr>
                                      <p:to>
                                        <p:strVal val="visible"/>
                                      </p:to>
                                    </p:set>
                                    <p:animEffect transition="in" filter="fade">
                                      <p:cBhvr>
                                        <p:cTn id="49" dur="1000"/>
                                        <p:tgtEl>
                                          <p:spTgt spid="180227">
                                            <p:txEl>
                                              <p:pRg st="6" end="6"/>
                                            </p:txEl>
                                          </p:spTgt>
                                        </p:tgtEl>
                                      </p:cBhvr>
                                    </p:animEffect>
                                    <p:anim calcmode="lin" valueType="num">
                                      <p:cBhvr>
                                        <p:cTn id="50" dur="1000" fill="hold"/>
                                        <p:tgtEl>
                                          <p:spTgt spid="18022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802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257300" y="304800"/>
            <a:ext cx="6629400" cy="792163"/>
          </a:xfrm>
          <a:noFill/>
          <a:ln/>
        </p:spPr>
        <p:txBody>
          <a:bodyPr/>
          <a:lstStyle/>
          <a:p>
            <a:r>
              <a:rPr lang="sv-SE" b="1" dirty="0"/>
              <a:t>Gels</a:t>
            </a:r>
          </a:p>
        </p:txBody>
      </p:sp>
      <p:pic>
        <p:nvPicPr>
          <p:cNvPr id="9222" name="Picture 6"/>
          <p:cNvPicPr>
            <a:picLocks noChangeAspect="1" noChangeArrowheads="1"/>
          </p:cNvPicPr>
          <p:nvPr/>
        </p:nvPicPr>
        <p:blipFill>
          <a:blip r:embed="rId3"/>
          <a:srcRect/>
          <a:stretch>
            <a:fillRect/>
          </a:stretch>
        </p:blipFill>
        <p:spPr bwMode="auto">
          <a:xfrm>
            <a:off x="685800" y="1371600"/>
            <a:ext cx="3886200" cy="2627313"/>
          </a:xfrm>
          <a:prstGeom prst="rect">
            <a:avLst/>
          </a:prstGeom>
          <a:noFill/>
          <a:ln w="9525">
            <a:noFill/>
            <a:miter lim="800000"/>
            <a:headEnd/>
            <a:tailEnd/>
          </a:ln>
          <a:effectLst/>
        </p:spPr>
      </p:pic>
      <p:pic>
        <p:nvPicPr>
          <p:cNvPr id="9223" name="Picture 7"/>
          <p:cNvPicPr>
            <a:picLocks noChangeAspect="1" noChangeArrowheads="1"/>
          </p:cNvPicPr>
          <p:nvPr/>
        </p:nvPicPr>
        <p:blipFill>
          <a:blip r:embed="rId4"/>
          <a:srcRect/>
          <a:stretch>
            <a:fillRect/>
          </a:stretch>
        </p:blipFill>
        <p:spPr bwMode="auto">
          <a:xfrm>
            <a:off x="4648200" y="1295400"/>
            <a:ext cx="4191000" cy="2819400"/>
          </a:xfrm>
          <a:prstGeom prst="rect">
            <a:avLst/>
          </a:prstGeom>
          <a:noFill/>
          <a:ln w="9525">
            <a:noFill/>
            <a:miter lim="800000"/>
            <a:headEnd/>
            <a:tailEnd/>
          </a:ln>
          <a:effectLst/>
        </p:spPr>
      </p:pic>
      <p:sp>
        <p:nvSpPr>
          <p:cNvPr id="9224" name="Text Box 8"/>
          <p:cNvSpPr txBox="1">
            <a:spLocks noChangeArrowheads="1"/>
          </p:cNvSpPr>
          <p:nvPr/>
        </p:nvSpPr>
        <p:spPr bwMode="auto">
          <a:xfrm>
            <a:off x="3124200" y="4191000"/>
            <a:ext cx="2895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dirty="0" err="1"/>
              <a:t>Polymerization</a:t>
            </a:r>
            <a:r>
              <a:rPr lang="sv-SE" dirty="0"/>
              <a:t>, T%, C%</a:t>
            </a:r>
          </a:p>
        </p:txBody>
      </p:sp>
      <p:pic>
        <p:nvPicPr>
          <p:cNvPr id="9225" name="Picture 9"/>
          <p:cNvPicPr>
            <a:picLocks noChangeAspect="1" noChangeArrowheads="1"/>
          </p:cNvPicPr>
          <p:nvPr/>
        </p:nvPicPr>
        <p:blipFill>
          <a:blip r:embed="rId5"/>
          <a:srcRect/>
          <a:stretch>
            <a:fillRect/>
          </a:stretch>
        </p:blipFill>
        <p:spPr bwMode="auto">
          <a:xfrm>
            <a:off x="2895600" y="4572000"/>
            <a:ext cx="3238500" cy="1519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r>
              <a:rPr lang="en-US">
                <a:latin typeface="Georgia" pitchFamily="26" charset="0"/>
              </a:rPr>
              <a:t>Procedures</a:t>
            </a:r>
          </a:p>
        </p:txBody>
      </p:sp>
      <p:sp>
        <p:nvSpPr>
          <p:cNvPr id="129027" name="Rectangle 3"/>
          <p:cNvSpPr>
            <a:spLocks noGrp="1" noChangeArrowheads="1"/>
          </p:cNvSpPr>
          <p:nvPr>
            <p:ph type="body" idx="4294967295"/>
          </p:nvPr>
        </p:nvSpPr>
        <p:spPr/>
        <p:txBody>
          <a:bodyPr/>
          <a:lstStyle/>
          <a:p>
            <a:r>
              <a:rPr lang="en-US" sz="2800">
                <a:latin typeface="Georgia" pitchFamily="26" charset="0"/>
              </a:rPr>
              <a:t>Prepare polyacrylamide gels (separating and stacking gels)</a:t>
            </a:r>
          </a:p>
          <a:p>
            <a:r>
              <a:rPr lang="en-US" sz="2800">
                <a:latin typeface="Georgia" pitchFamily="26" charset="0"/>
              </a:rPr>
              <a:t>Load protein samples into wells</a:t>
            </a:r>
          </a:p>
          <a:p>
            <a:r>
              <a:rPr lang="en-US" sz="2800">
                <a:latin typeface="Georgia" pitchFamily="26" charset="0"/>
              </a:rPr>
              <a:t>Run gel</a:t>
            </a:r>
          </a:p>
          <a:p>
            <a:r>
              <a:rPr lang="en-US" sz="2800">
                <a:latin typeface="Georgia" pitchFamily="26" charset="0"/>
              </a:rPr>
              <a:t>Analysis of results by staining with Coomassie blue or Western Blot</a:t>
            </a:r>
          </a:p>
        </p:txBody>
      </p:sp>
      <p:sp>
        <p:nvSpPr>
          <p:cNvPr id="7192"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prstTxWarp prst="textNoShape">
              <a:avLst/>
            </a:prstTxWarp>
          </a:bodyPr>
          <a:lstStyle/>
          <a:p>
            <a:pPr algn="ctr"/>
            <a:r>
              <a:rPr lang="en-US" sz="1400" b="1">
                <a:latin typeface="Tahoma" pitchFamily="26" charset="0"/>
              </a:rPr>
              <a:t>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slide0011_image040"/>
          <p:cNvPicPr>
            <a:picLocks noChangeAspect="1" noChangeArrowheads="1"/>
          </p:cNvPicPr>
          <p:nvPr/>
        </p:nvPicPr>
        <p:blipFill>
          <a:blip r:embed="rId3"/>
          <a:srcRect/>
          <a:stretch>
            <a:fillRect/>
          </a:stretch>
        </p:blipFill>
        <p:spPr bwMode="auto">
          <a:xfrm>
            <a:off x="228600" y="1752600"/>
            <a:ext cx="7448550" cy="4638675"/>
          </a:xfrm>
          <a:prstGeom prst="rect">
            <a:avLst/>
          </a:prstGeom>
          <a:noFill/>
        </p:spPr>
      </p:pic>
      <p:sp>
        <p:nvSpPr>
          <p:cNvPr id="16387" name="Rectangle 3"/>
          <p:cNvSpPr>
            <a:spLocks noChangeArrowheads="1"/>
          </p:cNvSpPr>
          <p:nvPr/>
        </p:nvSpPr>
        <p:spPr bwMode="auto">
          <a:xfrm>
            <a:off x="5943600" y="1905000"/>
            <a:ext cx="1030288" cy="671513"/>
          </a:xfrm>
          <a:prstGeom prst="rect">
            <a:avLst/>
          </a:prstGeom>
          <a:noFill/>
          <a:ln w="9525">
            <a:noFill/>
            <a:miter lim="800000"/>
            <a:headEnd/>
            <a:tailEnd/>
          </a:ln>
          <a:effectLst/>
        </p:spPr>
        <p:txBody>
          <a:bodyPr wrap="none" anchor="ctr">
            <a:prstTxWarp prst="textNoShape">
              <a:avLst/>
            </a:prstTxWarp>
            <a:spAutoFit/>
          </a:bodyPr>
          <a:lstStyle/>
          <a:p>
            <a:r>
              <a:rPr lang="en-US"/>
              <a:t>Cathode</a:t>
            </a:r>
          </a:p>
          <a:p>
            <a:endParaRPr lang="en-US" sz="1800">
              <a:solidFill>
                <a:schemeClr val="tx1"/>
              </a:solidFill>
              <a:latin typeface="Arial" pitchFamily="26" charset="0"/>
            </a:endParaRPr>
          </a:p>
        </p:txBody>
      </p:sp>
      <p:sp>
        <p:nvSpPr>
          <p:cNvPr id="16388" name="Rectangle 4"/>
          <p:cNvSpPr>
            <a:spLocks noChangeArrowheads="1"/>
          </p:cNvSpPr>
          <p:nvPr/>
        </p:nvSpPr>
        <p:spPr bwMode="auto">
          <a:xfrm>
            <a:off x="5867400" y="2667000"/>
            <a:ext cx="1673225" cy="1341438"/>
          </a:xfrm>
          <a:prstGeom prst="rect">
            <a:avLst/>
          </a:prstGeom>
          <a:noFill/>
          <a:ln w="9525">
            <a:noFill/>
            <a:miter lim="800000"/>
            <a:headEnd/>
            <a:tailEnd/>
          </a:ln>
          <a:effectLst/>
        </p:spPr>
        <p:txBody>
          <a:bodyPr wrap="none" anchor="ctr">
            <a:prstTxWarp prst="textNoShape">
              <a:avLst/>
            </a:prstTxWarp>
            <a:spAutoFit/>
          </a:bodyPr>
          <a:lstStyle/>
          <a:p>
            <a:r>
              <a:rPr lang="en-US"/>
              <a:t>Upper buffer</a:t>
            </a:r>
          </a:p>
          <a:p>
            <a:r>
              <a:rPr lang="en-US"/>
              <a:t>Compartments</a:t>
            </a:r>
            <a:br>
              <a:rPr lang="en-US"/>
            </a:br>
            <a:endParaRPr lang="en-US" sz="2400"/>
          </a:p>
          <a:p>
            <a:endParaRPr lang="en-US" sz="1800">
              <a:latin typeface="Arial" pitchFamily="26" charset="0"/>
            </a:endParaRPr>
          </a:p>
        </p:txBody>
      </p:sp>
      <p:sp>
        <p:nvSpPr>
          <p:cNvPr id="16390" name="Rectangle 6"/>
          <p:cNvSpPr>
            <a:spLocks noChangeArrowheads="1"/>
          </p:cNvSpPr>
          <p:nvPr/>
        </p:nvSpPr>
        <p:spPr bwMode="auto">
          <a:xfrm>
            <a:off x="5791200" y="3810000"/>
            <a:ext cx="1401763" cy="671513"/>
          </a:xfrm>
          <a:prstGeom prst="rect">
            <a:avLst/>
          </a:prstGeom>
          <a:noFill/>
          <a:ln w="9525">
            <a:noFill/>
            <a:miter lim="800000"/>
            <a:headEnd/>
            <a:tailEnd/>
          </a:ln>
          <a:effectLst/>
        </p:spPr>
        <p:txBody>
          <a:bodyPr wrap="none" anchor="ctr">
            <a:prstTxWarp prst="textNoShape">
              <a:avLst/>
            </a:prstTxWarp>
            <a:spAutoFit/>
          </a:bodyPr>
          <a:lstStyle/>
          <a:p>
            <a:r>
              <a:rPr lang="en-US"/>
              <a:t>Gel cassette</a:t>
            </a:r>
          </a:p>
          <a:p>
            <a:endParaRPr lang="en-US" sz="1800">
              <a:solidFill>
                <a:schemeClr val="tx1"/>
              </a:solidFill>
              <a:latin typeface="Arial" pitchFamily="26" charset="0"/>
            </a:endParaRPr>
          </a:p>
        </p:txBody>
      </p:sp>
      <p:sp>
        <p:nvSpPr>
          <p:cNvPr id="16391" name="Rectangle 7"/>
          <p:cNvSpPr>
            <a:spLocks noChangeArrowheads="1"/>
          </p:cNvSpPr>
          <p:nvPr/>
        </p:nvSpPr>
        <p:spPr bwMode="auto">
          <a:xfrm>
            <a:off x="6019800" y="4602163"/>
            <a:ext cx="1673225" cy="976312"/>
          </a:xfrm>
          <a:prstGeom prst="rect">
            <a:avLst/>
          </a:prstGeom>
          <a:noFill/>
          <a:ln w="9525">
            <a:noFill/>
            <a:miter lim="800000"/>
            <a:headEnd/>
            <a:tailEnd/>
          </a:ln>
          <a:effectLst/>
        </p:spPr>
        <p:txBody>
          <a:bodyPr wrap="none" anchor="ctr">
            <a:prstTxWarp prst="textNoShape">
              <a:avLst/>
            </a:prstTxWarp>
            <a:spAutoFit/>
          </a:bodyPr>
          <a:lstStyle/>
          <a:p>
            <a:r>
              <a:rPr lang="en-US"/>
              <a:t>Lower buffer</a:t>
            </a:r>
            <a:r>
              <a:rPr lang="en-US">
                <a:solidFill>
                  <a:schemeClr val="tx1"/>
                </a:solidFill>
              </a:rPr>
              <a:t/>
            </a:r>
            <a:br>
              <a:rPr lang="en-US">
                <a:solidFill>
                  <a:schemeClr val="tx1"/>
                </a:solidFill>
              </a:rPr>
            </a:br>
            <a:r>
              <a:rPr lang="en-US"/>
              <a:t>Compartments</a:t>
            </a:r>
          </a:p>
          <a:p>
            <a:endParaRPr lang="en-US" sz="1800">
              <a:solidFill>
                <a:schemeClr val="tx1"/>
              </a:solidFill>
              <a:latin typeface="Arial" pitchFamily="26" charset="0"/>
            </a:endParaRPr>
          </a:p>
        </p:txBody>
      </p:sp>
      <p:sp>
        <p:nvSpPr>
          <p:cNvPr id="16393" name="Rectangle 9"/>
          <p:cNvSpPr>
            <a:spLocks noChangeArrowheads="1"/>
          </p:cNvSpPr>
          <p:nvPr/>
        </p:nvSpPr>
        <p:spPr bwMode="auto">
          <a:xfrm>
            <a:off x="5867400" y="5851525"/>
            <a:ext cx="1052513" cy="396875"/>
          </a:xfrm>
          <a:prstGeom prst="rect">
            <a:avLst/>
          </a:prstGeom>
          <a:noFill/>
          <a:ln w="9525">
            <a:noFill/>
            <a:miter lim="800000"/>
            <a:headEnd/>
            <a:tailEnd/>
          </a:ln>
          <a:effectLst/>
        </p:spPr>
        <p:txBody>
          <a:bodyPr wrap="none" anchor="ctr">
            <a:prstTxWarp prst="textNoShape">
              <a:avLst/>
            </a:prstTxWarp>
            <a:spAutoFit/>
          </a:bodyPr>
          <a:lstStyle/>
          <a:p>
            <a:r>
              <a:rPr lang="en-US"/>
              <a:t>Anode</a:t>
            </a:r>
            <a:r>
              <a:rPr lang="en-US" sz="1800">
                <a:latin typeface="Arial" pitchFamily="26" charset="0"/>
              </a:rPr>
              <a:t>  </a:t>
            </a:r>
            <a:r>
              <a:rPr lang="en-US" sz="1800">
                <a:solidFill>
                  <a:schemeClr val="tx1"/>
                </a:solidFill>
                <a:latin typeface="Arial" pitchFamily="26" charset="0"/>
              </a:rPr>
              <a:t> </a:t>
            </a:r>
          </a:p>
        </p:txBody>
      </p:sp>
      <p:pic>
        <p:nvPicPr>
          <p:cNvPr id="16394" name="Picture 10" descr="slide0011_image041"/>
          <p:cNvPicPr>
            <a:picLocks noChangeAspect="1" noChangeArrowheads="1"/>
          </p:cNvPicPr>
          <p:nvPr/>
        </p:nvPicPr>
        <p:blipFill>
          <a:blip r:embed="rId4"/>
          <a:srcRect/>
          <a:stretch>
            <a:fillRect/>
          </a:stretch>
        </p:blipFill>
        <p:spPr bwMode="auto">
          <a:xfrm>
            <a:off x="5562600" y="2209800"/>
            <a:ext cx="400050" cy="228600"/>
          </a:xfrm>
          <a:prstGeom prst="rect">
            <a:avLst/>
          </a:prstGeom>
          <a:noFill/>
        </p:spPr>
      </p:pic>
      <p:pic>
        <p:nvPicPr>
          <p:cNvPr id="16395" name="Picture 11" descr="slide0011_image042"/>
          <p:cNvPicPr>
            <a:picLocks noChangeAspect="1" noChangeArrowheads="1"/>
          </p:cNvPicPr>
          <p:nvPr/>
        </p:nvPicPr>
        <p:blipFill>
          <a:blip r:embed="rId5"/>
          <a:srcRect/>
          <a:stretch>
            <a:fillRect/>
          </a:stretch>
        </p:blipFill>
        <p:spPr bwMode="auto">
          <a:xfrm>
            <a:off x="5486400" y="5715000"/>
            <a:ext cx="466725" cy="228600"/>
          </a:xfrm>
          <a:prstGeom prst="rect">
            <a:avLst/>
          </a:prstGeom>
          <a:noFill/>
        </p:spPr>
      </p:pic>
      <p:pic>
        <p:nvPicPr>
          <p:cNvPr id="16396" name="Picture 12" descr="slide0011_image043"/>
          <p:cNvPicPr>
            <a:picLocks noChangeAspect="1" noChangeArrowheads="1"/>
          </p:cNvPicPr>
          <p:nvPr/>
        </p:nvPicPr>
        <p:blipFill>
          <a:blip r:embed="rId6"/>
          <a:srcRect/>
          <a:stretch>
            <a:fillRect/>
          </a:stretch>
        </p:blipFill>
        <p:spPr bwMode="auto">
          <a:xfrm>
            <a:off x="5257800" y="4953000"/>
            <a:ext cx="704850" cy="47625"/>
          </a:xfrm>
          <a:prstGeom prst="rect">
            <a:avLst/>
          </a:prstGeom>
          <a:noFill/>
        </p:spPr>
      </p:pic>
      <p:pic>
        <p:nvPicPr>
          <p:cNvPr id="16397" name="Picture 13" descr="slide0011_image044"/>
          <p:cNvPicPr>
            <a:picLocks noChangeAspect="1" noChangeArrowheads="1"/>
          </p:cNvPicPr>
          <p:nvPr/>
        </p:nvPicPr>
        <p:blipFill>
          <a:blip r:embed="rId7"/>
          <a:srcRect/>
          <a:stretch>
            <a:fillRect/>
          </a:stretch>
        </p:blipFill>
        <p:spPr bwMode="auto">
          <a:xfrm>
            <a:off x="5257800" y="3200400"/>
            <a:ext cx="647700" cy="47625"/>
          </a:xfrm>
          <a:prstGeom prst="rect">
            <a:avLst/>
          </a:prstGeom>
          <a:noFill/>
        </p:spPr>
      </p:pic>
      <p:pic>
        <p:nvPicPr>
          <p:cNvPr id="16398" name="Picture 14" descr="slide0011_image045"/>
          <p:cNvPicPr>
            <a:picLocks noChangeAspect="1" noChangeArrowheads="1"/>
          </p:cNvPicPr>
          <p:nvPr/>
        </p:nvPicPr>
        <p:blipFill>
          <a:blip r:embed="rId8"/>
          <a:srcRect/>
          <a:stretch>
            <a:fillRect/>
          </a:stretch>
        </p:blipFill>
        <p:spPr bwMode="auto">
          <a:xfrm>
            <a:off x="4800600" y="4038600"/>
            <a:ext cx="1000125" cy="47625"/>
          </a:xfrm>
          <a:prstGeom prst="rect">
            <a:avLst/>
          </a:prstGeom>
          <a:noFill/>
        </p:spPr>
      </p:pic>
      <p:sp>
        <p:nvSpPr>
          <p:cNvPr id="16399" name="Text Box 15"/>
          <p:cNvSpPr txBox="1">
            <a:spLocks noChangeArrowheads="1"/>
          </p:cNvSpPr>
          <p:nvPr/>
        </p:nvSpPr>
        <p:spPr bwMode="auto">
          <a:xfrm>
            <a:off x="228600" y="381000"/>
            <a:ext cx="5715000" cy="6413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3600">
                <a:solidFill>
                  <a:schemeClr val="tx1"/>
                </a:solidFill>
                <a:latin typeface="Arial" pitchFamily="26" charset="0"/>
              </a:rPr>
              <a:t>Setting Up a Vertical Gel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The Electrophoresis Matrix</a:t>
            </a:r>
          </a:p>
        </p:txBody>
      </p:sp>
      <p:sp>
        <p:nvSpPr>
          <p:cNvPr id="13315" name="Rectangle 3"/>
          <p:cNvSpPr>
            <a:spLocks noGrp="1" noChangeArrowheads="1"/>
          </p:cNvSpPr>
          <p:nvPr>
            <p:ph type="body" idx="1"/>
          </p:nvPr>
        </p:nvSpPr>
        <p:spPr/>
        <p:txBody>
          <a:bodyPr/>
          <a:lstStyle/>
          <a:p>
            <a:pPr>
              <a:lnSpc>
                <a:spcPct val="90000"/>
              </a:lnSpc>
            </a:pPr>
            <a:endParaRPr lang="en-US" b="1"/>
          </a:p>
          <a:p>
            <a:pPr>
              <a:lnSpc>
                <a:spcPct val="90000"/>
              </a:lnSpc>
            </a:pPr>
            <a:r>
              <a:rPr lang="en-US"/>
              <a:t>In gel electrophoresis the matrix forces sample components to separate by size, as they move through its porous structure. The matrix provides greater resistance to the movement of larger molecules. </a:t>
            </a:r>
          </a:p>
          <a:p>
            <a:pPr>
              <a:lnSpc>
                <a:spcPct val="90000"/>
              </a:lnSpc>
            </a:pPr>
            <a:r>
              <a:rPr lang="en-US"/>
              <a:t>the matrix serves as a solid medium upon which samples can be fixed and detected in post-electrophoretic analysis. </a:t>
            </a:r>
          </a:p>
          <a:p>
            <a:pPr>
              <a:lnSpc>
                <a:spcPct val="90000"/>
              </a:lnSpc>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b="1"/>
              <a:t>Fixing Proteins on Electrophoresis Gels</a:t>
            </a:r>
          </a:p>
        </p:txBody>
      </p:sp>
      <p:sp>
        <p:nvSpPr>
          <p:cNvPr id="19459" name="Rectangle 3"/>
          <p:cNvSpPr>
            <a:spLocks noGrp="1" noChangeArrowheads="1"/>
          </p:cNvSpPr>
          <p:nvPr>
            <p:ph type="body" idx="1"/>
          </p:nvPr>
        </p:nvSpPr>
        <p:spPr/>
        <p:txBody>
          <a:bodyPr/>
          <a:lstStyle/>
          <a:p>
            <a:pPr>
              <a:lnSpc>
                <a:spcPct val="90000"/>
              </a:lnSpc>
            </a:pPr>
            <a:endParaRPr lang="en-US" b="1" dirty="0"/>
          </a:p>
          <a:p>
            <a:pPr>
              <a:lnSpc>
                <a:spcPct val="90000"/>
              </a:lnSpc>
            </a:pPr>
            <a:r>
              <a:rPr lang="en-US" dirty="0"/>
              <a:t>Most protein gels can be fixed effectively by soaking for 1 hr in 45% methanol, 45% water, and 10% glacial acetic acid. This solution is stable for up to 30 days at room temperature. A more stable fixative is 25% </a:t>
            </a:r>
            <a:r>
              <a:rPr lang="en-US" dirty="0" err="1"/>
              <a:t>isopropanol</a:t>
            </a:r>
            <a:r>
              <a:rPr lang="en-US" dirty="0"/>
              <a:t>, 65% water and 10% acetic acid, which can be stored at </a:t>
            </a:r>
            <a:r>
              <a:rPr lang="en-US" dirty="0" smtClean="0"/>
              <a:t>4°C </a:t>
            </a:r>
            <a:r>
              <a:rPr lang="en-US" dirty="0"/>
              <a:t>for up to 4 months.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Staining Proteins in Gels</a:t>
            </a:r>
          </a:p>
        </p:txBody>
      </p:sp>
      <p:sp>
        <p:nvSpPr>
          <p:cNvPr id="21507" name="Rectangle 3"/>
          <p:cNvSpPr>
            <a:spLocks noGrp="1" noChangeArrowheads="1"/>
          </p:cNvSpPr>
          <p:nvPr>
            <p:ph type="body" idx="1"/>
          </p:nvPr>
        </p:nvSpPr>
        <p:spPr/>
        <p:txBody>
          <a:bodyPr/>
          <a:lstStyle/>
          <a:p>
            <a:endParaRPr lang="en-US" sz="2800" b="1"/>
          </a:p>
          <a:p>
            <a:r>
              <a:rPr lang="en-US" sz="2800"/>
              <a:t>Chemical stains detect proteins based on differential binding of the stain by the protein molecules and the gel matrix. They are nonspecific in action, detecting proteins without regard to their individual identities. The important characteristics for a useful stain are: low background, high sensitivity, large linear range and ease of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609600"/>
            <a:ext cx="7793038" cy="1143000"/>
          </a:xfrm>
        </p:spPr>
        <p:txBody>
          <a:bodyPr/>
          <a:lstStyle/>
          <a:p>
            <a:pPr eaLnBrk="1" hangingPunct="1"/>
            <a:r>
              <a:rPr lang="en-US" dirty="0"/>
              <a:t>Electrophoresis</a:t>
            </a:r>
          </a:p>
        </p:txBody>
      </p:sp>
      <p:sp>
        <p:nvSpPr>
          <p:cNvPr id="147459" name="Rectangle 4"/>
          <p:cNvSpPr>
            <a:spLocks noGrp="1" noChangeArrowheads="1"/>
          </p:cNvSpPr>
          <p:nvPr>
            <p:ph type="body" sz="half" idx="2"/>
          </p:nvPr>
        </p:nvSpPr>
        <p:spPr>
          <a:xfrm>
            <a:off x="685800" y="1801812"/>
            <a:ext cx="8001000" cy="2097088"/>
          </a:xfrm>
        </p:spPr>
        <p:txBody>
          <a:bodyPr/>
          <a:lstStyle/>
          <a:p>
            <a:pPr eaLnBrk="1" hangingPunct="1"/>
            <a:r>
              <a:rPr lang="en-US" sz="2800" dirty="0">
                <a:solidFill>
                  <a:schemeClr val="tx1"/>
                </a:solidFill>
              </a:rPr>
              <a:t>Separates molecules based on  molecular mass and/or charge.</a:t>
            </a:r>
          </a:p>
        </p:txBody>
      </p:sp>
      <p:sp>
        <p:nvSpPr>
          <p:cNvPr id="4" name="Text Box 13"/>
          <p:cNvSpPr txBox="1">
            <a:spLocks noChangeArrowheads="1"/>
          </p:cNvSpPr>
          <p:nvPr/>
        </p:nvSpPr>
        <p:spPr bwMode="auto">
          <a:xfrm>
            <a:off x="4876800" y="3352800"/>
            <a:ext cx="3810000" cy="1917700"/>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sz="2400"/>
              <a:t>Proteins move in the electric field. Their relative speed depends on the charge, size, and shape of the protein</a:t>
            </a:r>
          </a:p>
        </p:txBody>
      </p:sp>
      <p:pic>
        <p:nvPicPr>
          <p:cNvPr id="5" name="Picture 14" descr="princip"/>
          <p:cNvPicPr>
            <a:picLocks noChangeAspect="1" noChangeArrowheads="1"/>
          </p:cNvPicPr>
          <p:nvPr/>
        </p:nvPicPr>
        <p:blipFill>
          <a:blip r:embed="rId2"/>
          <a:srcRect/>
          <a:stretch>
            <a:fillRect/>
          </a:stretch>
        </p:blipFill>
        <p:spPr bwMode="auto">
          <a:xfrm>
            <a:off x="533400" y="3124200"/>
            <a:ext cx="4267200" cy="29924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04800" y="457200"/>
            <a:ext cx="8534400" cy="792163"/>
          </a:xfrm>
          <a:noFill/>
          <a:ln/>
        </p:spPr>
        <p:txBody>
          <a:bodyPr/>
          <a:lstStyle/>
          <a:p>
            <a:r>
              <a:rPr lang="sv-SE" b="1" dirty="0"/>
              <a:t>Protein </a:t>
            </a:r>
            <a:r>
              <a:rPr lang="sv-SE" b="1" dirty="0" err="1"/>
              <a:t>visualization</a:t>
            </a:r>
            <a:r>
              <a:rPr lang="sv-SE" b="1" dirty="0"/>
              <a:t> on gels</a:t>
            </a:r>
          </a:p>
        </p:txBody>
      </p:sp>
      <p:sp>
        <p:nvSpPr>
          <p:cNvPr id="47110" name="Text Box 6"/>
          <p:cNvSpPr txBox="1">
            <a:spLocks noChangeArrowheads="1"/>
          </p:cNvSpPr>
          <p:nvPr/>
        </p:nvSpPr>
        <p:spPr bwMode="auto">
          <a:xfrm>
            <a:off x="1143000" y="1905000"/>
            <a:ext cx="6934200" cy="34163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latin typeface="Arial"/>
              </a:rPr>
              <a:t>Immediately after electrophoresis proteins in the gels are precipitated by either adding alcohol containing solutions or strong acids (e.g. TCA).</a:t>
            </a:r>
          </a:p>
          <a:p>
            <a:pPr>
              <a:spcBef>
                <a:spcPct val="50000"/>
              </a:spcBef>
            </a:pPr>
            <a:r>
              <a:rPr lang="en-US" sz="2400" dirty="0">
                <a:latin typeface="Arial"/>
              </a:rPr>
              <a:t>Protein are often stained by </a:t>
            </a:r>
            <a:r>
              <a:rPr lang="en-US" sz="2400" dirty="0" err="1">
                <a:latin typeface="Arial"/>
              </a:rPr>
              <a:t>Coomassie</a:t>
            </a:r>
            <a:r>
              <a:rPr lang="en-US" sz="2400" dirty="0">
                <a:latin typeface="Arial"/>
              </a:rPr>
              <a:t> Blue dye or by photography-like treatment with AgNO</a:t>
            </a:r>
            <a:r>
              <a:rPr lang="en-US" sz="2400" baseline="-25000" dirty="0">
                <a:latin typeface="Arial"/>
              </a:rPr>
              <a:t>3</a:t>
            </a:r>
            <a:r>
              <a:rPr lang="en-US" sz="2400" dirty="0">
                <a:latin typeface="Arial"/>
              </a:rPr>
              <a:t> (silver staining)</a:t>
            </a:r>
          </a:p>
          <a:p>
            <a:pPr>
              <a:spcBef>
                <a:spcPct val="50000"/>
              </a:spcBef>
            </a:pPr>
            <a:r>
              <a:rPr lang="en-US" sz="2400" dirty="0">
                <a:latin typeface="Arial"/>
              </a:rPr>
              <a:t>There are many other stains available (e.g. Stains-all, fluorescence probes etc.)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r>
              <a:rPr lang="en-US">
                <a:latin typeface="Georgia" pitchFamily="26" charset="0"/>
              </a:rPr>
              <a:t>Coomassie Stain</a:t>
            </a:r>
          </a:p>
        </p:txBody>
      </p:sp>
      <p:sp>
        <p:nvSpPr>
          <p:cNvPr id="130051" name="Rectangle 3"/>
          <p:cNvSpPr>
            <a:spLocks noGrp="1" noChangeArrowheads="1"/>
          </p:cNvSpPr>
          <p:nvPr>
            <p:ph type="body" idx="4294967295"/>
          </p:nvPr>
        </p:nvSpPr>
        <p:spPr/>
        <p:txBody>
          <a:bodyPr>
            <a:normAutofit fontScale="85000" lnSpcReduction="10000"/>
          </a:bodyPr>
          <a:lstStyle/>
          <a:p>
            <a:r>
              <a:rPr lang="en-US" sz="2400">
                <a:latin typeface="Georgia" pitchFamily="26" charset="0"/>
              </a:rPr>
              <a:t>Coomassie Brilliant Blue Stain</a:t>
            </a:r>
          </a:p>
          <a:p>
            <a:pPr lvl="1"/>
            <a:r>
              <a:rPr lang="en-US" sz="2000">
                <a:latin typeface="Georgia" pitchFamily="26" charset="0"/>
              </a:rPr>
              <a:t>40% Methanol</a:t>
            </a:r>
          </a:p>
          <a:p>
            <a:pPr lvl="1"/>
            <a:r>
              <a:rPr lang="en-US" sz="2000">
                <a:latin typeface="Georgia" pitchFamily="26" charset="0"/>
              </a:rPr>
              <a:t>0.125% Coomassie G-250</a:t>
            </a:r>
          </a:p>
          <a:p>
            <a:pPr lvl="1"/>
            <a:r>
              <a:rPr lang="en-US" sz="2000">
                <a:latin typeface="Georgia" pitchFamily="26" charset="0"/>
              </a:rPr>
              <a:t>10% Acetic Acid</a:t>
            </a:r>
          </a:p>
          <a:p>
            <a:r>
              <a:rPr lang="en-US" sz="2400">
                <a:latin typeface="Georgia" pitchFamily="26" charset="0"/>
              </a:rPr>
              <a:t>Destaining Solution</a:t>
            </a:r>
          </a:p>
          <a:p>
            <a:pPr lvl="1"/>
            <a:r>
              <a:rPr lang="en-US" sz="2000">
                <a:latin typeface="Georgia" pitchFamily="26" charset="0"/>
              </a:rPr>
              <a:t>40% Methanol</a:t>
            </a:r>
          </a:p>
          <a:p>
            <a:pPr lvl="1"/>
            <a:r>
              <a:rPr lang="en-US" sz="2000">
                <a:latin typeface="Georgia" pitchFamily="26" charset="0"/>
              </a:rPr>
              <a:t>10% Acetic Acid</a:t>
            </a:r>
          </a:p>
          <a:p>
            <a:r>
              <a:rPr lang="en-US" sz="2400">
                <a:latin typeface="Georgia" pitchFamily="26" charset="0"/>
              </a:rPr>
              <a:t>Protocol</a:t>
            </a:r>
          </a:p>
          <a:p>
            <a:pPr lvl="1"/>
            <a:r>
              <a:rPr lang="en-US" sz="2000">
                <a:latin typeface="Georgia" pitchFamily="26" charset="0"/>
              </a:rPr>
              <a:t>After SDS-PAGE, the gel is transferred into a plastic container</a:t>
            </a:r>
          </a:p>
          <a:p>
            <a:pPr lvl="1"/>
            <a:r>
              <a:rPr lang="en-US" sz="2000">
                <a:latin typeface="Georgia" pitchFamily="26" charset="0"/>
              </a:rPr>
              <a:t>Coomassie staining solution was poured onto the gel, and it was incubated at room temperature for 2 hours with shaking.</a:t>
            </a:r>
          </a:p>
          <a:p>
            <a:pPr lvl="1"/>
            <a:r>
              <a:rPr lang="en-US" sz="2000">
                <a:latin typeface="Georgia" pitchFamily="26" charset="0"/>
              </a:rPr>
              <a:t>The gel was then destained with destaining buffer.  Kimwipes were placed in the container to help absorbe the coomassie stain.</a:t>
            </a:r>
          </a:p>
          <a:p>
            <a:pPr lvl="1"/>
            <a:r>
              <a:rPr lang="en-US" sz="2000">
                <a:latin typeface="Georgia" pitchFamily="26" charset="0"/>
              </a:rPr>
              <a:t>After destaining, the gel was dried in drying film.</a:t>
            </a:r>
          </a:p>
        </p:txBody>
      </p:sp>
      <p:sp>
        <p:nvSpPr>
          <p:cNvPr id="13317"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prstTxWarp prst="textNoShape">
              <a:avLst/>
            </a:prstTxWarp>
          </a:bodyPr>
          <a:lstStyle/>
          <a:p>
            <a:pPr algn="ctr"/>
            <a:r>
              <a:rPr lang="en-US" sz="1400" b="1">
                <a:latin typeface="Tahoma" pitchFamily="26" charset="0"/>
              </a:rPr>
              <a:t>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6" name="Picture 4" descr="silver_staining"/>
          <p:cNvPicPr>
            <a:picLocks noChangeAspect="1" noChangeArrowheads="1"/>
          </p:cNvPicPr>
          <p:nvPr/>
        </p:nvPicPr>
        <p:blipFill>
          <a:blip r:embed="rId3"/>
          <a:srcRect/>
          <a:stretch>
            <a:fillRect/>
          </a:stretch>
        </p:blipFill>
        <p:spPr bwMode="auto">
          <a:xfrm>
            <a:off x="685800" y="1295400"/>
            <a:ext cx="4294188" cy="4724400"/>
          </a:xfrm>
          <a:prstGeom prst="rect">
            <a:avLst/>
          </a:prstGeom>
          <a:noFill/>
        </p:spPr>
      </p:pic>
      <p:sp>
        <p:nvSpPr>
          <p:cNvPr id="49157" name="Rectangle 5"/>
          <p:cNvSpPr>
            <a:spLocks noGrp="1" noChangeArrowheads="1"/>
          </p:cNvSpPr>
          <p:nvPr>
            <p:ph type="title"/>
          </p:nvPr>
        </p:nvSpPr>
        <p:spPr>
          <a:xfrm>
            <a:off x="152400" y="304800"/>
            <a:ext cx="8839200" cy="792163"/>
          </a:xfrm>
          <a:noFill/>
          <a:ln/>
        </p:spPr>
        <p:txBody>
          <a:bodyPr/>
          <a:lstStyle/>
          <a:p>
            <a:r>
              <a:rPr lang="sv-SE" b="1" dirty="0" err="1"/>
              <a:t>Example</a:t>
            </a:r>
            <a:r>
              <a:rPr lang="sv-SE" b="1" dirty="0"/>
              <a:t> of</a:t>
            </a:r>
            <a:r>
              <a:rPr lang="sv-SE" b="1" dirty="0" smtClean="0"/>
              <a:t> Silver </a:t>
            </a:r>
            <a:r>
              <a:rPr lang="sv-SE" b="1" dirty="0" err="1" smtClean="0"/>
              <a:t>Stained</a:t>
            </a:r>
            <a:r>
              <a:rPr lang="sv-SE" b="1" dirty="0" smtClean="0"/>
              <a:t> Gel</a:t>
            </a:r>
            <a:endParaRPr lang="sv-SE" b="1" dirty="0"/>
          </a:p>
        </p:txBody>
      </p:sp>
      <p:sp>
        <p:nvSpPr>
          <p:cNvPr id="49158" name="Text Box 6"/>
          <p:cNvSpPr txBox="1">
            <a:spLocks noChangeArrowheads="1"/>
          </p:cNvSpPr>
          <p:nvPr/>
        </p:nvSpPr>
        <p:spPr bwMode="auto">
          <a:xfrm>
            <a:off x="5486400" y="2057400"/>
            <a:ext cx="3200400" cy="2682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Silver staining is usually 10-100 times more sensitive than </a:t>
            </a:r>
            <a:r>
              <a:rPr lang="en-US" sz="2000" dirty="0" err="1"/>
              <a:t>Coomassie</a:t>
            </a:r>
            <a:r>
              <a:rPr lang="en-US" sz="2000" dirty="0"/>
              <a:t> Blue staining, but it is more complicated.</a:t>
            </a:r>
          </a:p>
          <a:p>
            <a:pPr>
              <a:spcBef>
                <a:spcPct val="50000"/>
              </a:spcBef>
            </a:pPr>
            <a:r>
              <a:rPr lang="en-US" sz="2000" dirty="0"/>
              <a:t>Faint but still visible bands on this gel contain less than 0.5 </a:t>
            </a:r>
            <a:r>
              <a:rPr lang="en-US" sz="2000" dirty="0" err="1"/>
              <a:t>ng</a:t>
            </a:r>
            <a:r>
              <a:rPr lang="en-US" sz="2000" dirty="0"/>
              <a:t> of protein!</a:t>
            </a:r>
            <a:endParaRPr lang="sv-SE"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152400"/>
            <a:ext cx="7772400" cy="1143000"/>
          </a:xfrm>
        </p:spPr>
        <p:txBody>
          <a:bodyPr/>
          <a:lstStyle/>
          <a:p>
            <a:pPr eaLnBrk="1" hangingPunct="1"/>
            <a:r>
              <a:rPr lang="en-US" sz="3600"/>
              <a:t>Molecular Weight Determination</a:t>
            </a:r>
            <a:endParaRPr lang="en-US"/>
          </a:p>
        </p:txBody>
      </p:sp>
      <p:pic>
        <p:nvPicPr>
          <p:cNvPr id="150531" name="Picture 3" descr="Fig 05-20a.GIF                                                 00016AB9&#10;LPOB 3.0 IRCD                  B243B1B0:"/>
          <p:cNvPicPr>
            <a:picLocks noChangeAspect="1" noChangeArrowheads="1"/>
          </p:cNvPicPr>
          <p:nvPr/>
        </p:nvPicPr>
        <p:blipFill>
          <a:blip r:embed="rId2">
            <a:lum bright="-28000" contrast="28000"/>
          </a:blip>
          <a:srcRect/>
          <a:stretch>
            <a:fillRect/>
          </a:stretch>
        </p:blipFill>
        <p:spPr bwMode="auto">
          <a:xfrm>
            <a:off x="685800" y="1295400"/>
            <a:ext cx="3138488" cy="3836988"/>
          </a:xfrm>
          <a:prstGeom prst="rect">
            <a:avLst/>
          </a:prstGeom>
          <a:noFill/>
          <a:ln w="9525">
            <a:noFill/>
            <a:miter lim="800000"/>
            <a:headEnd/>
            <a:tailEnd/>
          </a:ln>
        </p:spPr>
      </p:pic>
      <p:pic>
        <p:nvPicPr>
          <p:cNvPr id="150532" name="Picture 4" descr="Fig 05-20b.GIF                                                 00016AB9&#10;LPOB 3.0 IRCD                  B243B1B0:"/>
          <p:cNvPicPr>
            <a:picLocks noChangeAspect="1" noChangeArrowheads="1"/>
          </p:cNvPicPr>
          <p:nvPr/>
        </p:nvPicPr>
        <p:blipFill>
          <a:blip r:embed="rId3">
            <a:lum bright="-28000" contrast="28000"/>
          </a:blip>
          <a:srcRect/>
          <a:stretch>
            <a:fillRect/>
          </a:stretch>
        </p:blipFill>
        <p:spPr bwMode="auto">
          <a:xfrm>
            <a:off x="5867400" y="1295400"/>
            <a:ext cx="2841625" cy="3836988"/>
          </a:xfrm>
          <a:prstGeom prst="rect">
            <a:avLst/>
          </a:prstGeom>
          <a:noFill/>
          <a:ln w="9525">
            <a:noFill/>
            <a:miter lim="800000"/>
            <a:headEnd/>
            <a:tailEnd/>
          </a:ln>
        </p:spPr>
      </p:pic>
      <p:sp>
        <p:nvSpPr>
          <p:cNvPr id="150533" name="Text Box 5"/>
          <p:cNvSpPr txBox="1">
            <a:spLocks noChangeArrowheads="1"/>
          </p:cNvSpPr>
          <p:nvPr/>
        </p:nvSpPr>
        <p:spPr bwMode="auto">
          <a:xfrm>
            <a:off x="457200" y="5486400"/>
            <a:ext cx="8077200" cy="11557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Shown above (on the left) is an SDS-polyacrylamide gel that has been stained with a dye in order to view the proteins.  Lane one of the left figure represents a set of standards, while lane 2 represents a protein that has been purified.  The molecular weight M</a:t>
            </a:r>
            <a:r>
              <a:rPr lang="en-US" sz="1400" baseline="-25000"/>
              <a:t>r</a:t>
            </a:r>
            <a:r>
              <a:rPr lang="en-US" sz="1400"/>
              <a:t> of the protein can be estimated, by comparing its relative migration to that of the standards.  The relation is that the relative migration is dependent on the log of the molecular weight.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152400"/>
            <a:ext cx="7772400" cy="1143000"/>
          </a:xfrm>
        </p:spPr>
        <p:txBody>
          <a:bodyPr/>
          <a:lstStyle/>
          <a:p>
            <a:pPr eaLnBrk="1" hangingPunct="1"/>
            <a:r>
              <a:rPr lang="en-US"/>
              <a:t>2D-Electrophoresis</a:t>
            </a:r>
          </a:p>
        </p:txBody>
      </p:sp>
      <p:pic>
        <p:nvPicPr>
          <p:cNvPr id="151555" name="Picture 3" descr="Fig 05-22a.GIF                                                 00016AB9&#10;LPOB 3.0 IRCD                  B243B1B0:"/>
          <p:cNvPicPr>
            <a:picLocks noChangeAspect="1" noChangeArrowheads="1"/>
          </p:cNvPicPr>
          <p:nvPr/>
        </p:nvPicPr>
        <p:blipFill>
          <a:blip r:embed="rId2">
            <a:lum bright="-28000" contrast="28000"/>
          </a:blip>
          <a:srcRect/>
          <a:stretch>
            <a:fillRect/>
          </a:stretch>
        </p:blipFill>
        <p:spPr bwMode="auto">
          <a:xfrm>
            <a:off x="381000" y="1905000"/>
            <a:ext cx="2587625" cy="4441825"/>
          </a:xfrm>
          <a:prstGeom prst="rect">
            <a:avLst/>
          </a:prstGeom>
          <a:noFill/>
          <a:ln w="9525">
            <a:noFill/>
            <a:miter lim="800000"/>
            <a:headEnd/>
            <a:tailEnd/>
          </a:ln>
        </p:spPr>
      </p:pic>
      <p:pic>
        <p:nvPicPr>
          <p:cNvPr id="151556" name="Picture 4" descr="Fig 05-22b.GIF                                                 00016AB9&#10;LPOB 3.0 IRCD                  B243B1B0:"/>
          <p:cNvPicPr>
            <a:picLocks noChangeAspect="1" noChangeArrowheads="1"/>
          </p:cNvPicPr>
          <p:nvPr/>
        </p:nvPicPr>
        <p:blipFill>
          <a:blip r:embed="rId3">
            <a:lum bright="-28000" contrast="28000"/>
          </a:blip>
          <a:srcRect/>
          <a:stretch>
            <a:fillRect/>
          </a:stretch>
        </p:blipFill>
        <p:spPr bwMode="auto">
          <a:xfrm>
            <a:off x="3962400" y="2667000"/>
            <a:ext cx="4662488" cy="3802063"/>
          </a:xfrm>
          <a:prstGeom prst="rect">
            <a:avLst/>
          </a:prstGeom>
          <a:noFill/>
          <a:ln w="9525">
            <a:noFill/>
            <a:miter lim="800000"/>
            <a:headEnd/>
            <a:tailEnd/>
          </a:ln>
        </p:spPr>
      </p:pic>
      <p:sp>
        <p:nvSpPr>
          <p:cNvPr id="151557" name="Text Box 5"/>
          <p:cNvSpPr txBox="1">
            <a:spLocks noChangeArrowheads="1"/>
          </p:cNvSpPr>
          <p:nvPr/>
        </p:nvSpPr>
        <p:spPr bwMode="auto">
          <a:xfrm>
            <a:off x="3429000" y="1676400"/>
            <a:ext cx="5334000" cy="1069975"/>
          </a:xfrm>
          <a:prstGeom prst="rect">
            <a:avLst/>
          </a:prstGeom>
          <a:noFill/>
          <a:ln w="9525">
            <a:noFill/>
            <a:miter lim="800000"/>
            <a:headEnd/>
            <a:tailEnd/>
          </a:ln>
        </p:spPr>
        <p:txBody>
          <a:bodyPr>
            <a:prstTxWarp prst="textNoShape">
              <a:avLst/>
            </a:prstTxWarp>
            <a:spAutoFit/>
          </a:bodyPr>
          <a:lstStyle/>
          <a:p>
            <a:pPr>
              <a:spcBef>
                <a:spcPct val="50000"/>
              </a:spcBef>
            </a:pPr>
            <a:r>
              <a:rPr lang="en-US" sz="1600"/>
              <a:t>2D-electrophoresis allows separation of proteins by both size and isoelectric point.  Each spot represents a different protein.  The horizontal represents the isoelectric focusing direction, while the veritcal represents the SDS PAGE direction.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381000" y="381000"/>
            <a:ext cx="8458200" cy="792163"/>
          </a:xfrm>
          <a:noFill/>
          <a:ln/>
        </p:spPr>
        <p:txBody>
          <a:bodyPr/>
          <a:lstStyle/>
          <a:p>
            <a:r>
              <a:rPr lang="sv-SE" b="1" dirty="0"/>
              <a:t>Protein Gel </a:t>
            </a:r>
            <a:r>
              <a:rPr lang="sv-SE" b="1" dirty="0" err="1"/>
              <a:t>Electrophoresis</a:t>
            </a:r>
            <a:endParaRPr lang="sv-SE" b="1" dirty="0"/>
          </a:p>
        </p:txBody>
      </p:sp>
      <p:sp>
        <p:nvSpPr>
          <p:cNvPr id="2058" name="Text Box 10"/>
          <p:cNvSpPr txBox="1">
            <a:spLocks noChangeArrowheads="1"/>
          </p:cNvSpPr>
          <p:nvPr/>
        </p:nvSpPr>
        <p:spPr bwMode="auto">
          <a:xfrm>
            <a:off x="2209800" y="1371600"/>
            <a:ext cx="5181600" cy="4339650"/>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buFontTx/>
              <a:buAutoNum type="arabicPeriod"/>
            </a:pPr>
            <a:r>
              <a:rPr lang="sv-SE" sz="2400" b="1" dirty="0">
                <a:solidFill>
                  <a:schemeClr val="tx2"/>
                </a:solidFill>
                <a:latin typeface="Arial"/>
              </a:rPr>
              <a:t>Native PAGE</a:t>
            </a:r>
          </a:p>
          <a:p>
            <a:pPr marL="342900" indent="-342900">
              <a:spcBef>
                <a:spcPct val="50000"/>
              </a:spcBef>
              <a:buFontTx/>
              <a:buAutoNum type="arabicPeriod"/>
            </a:pPr>
            <a:r>
              <a:rPr lang="sv-SE" sz="2400" b="1" dirty="0">
                <a:solidFill>
                  <a:schemeClr val="tx2"/>
                </a:solidFill>
                <a:latin typeface="Arial"/>
              </a:rPr>
              <a:t>Native Gradient PAGE</a:t>
            </a:r>
          </a:p>
          <a:p>
            <a:pPr marL="342900" indent="-342900">
              <a:spcBef>
                <a:spcPct val="50000"/>
              </a:spcBef>
              <a:buFontTx/>
              <a:buAutoNum type="arabicPeriod"/>
            </a:pPr>
            <a:r>
              <a:rPr lang="sv-SE" sz="2400" b="1" dirty="0">
                <a:solidFill>
                  <a:schemeClr val="tx2"/>
                </a:solidFill>
                <a:latin typeface="Arial"/>
              </a:rPr>
              <a:t>Urea PAGE</a:t>
            </a:r>
          </a:p>
          <a:p>
            <a:pPr marL="342900" indent="-342900">
              <a:spcBef>
                <a:spcPct val="50000"/>
              </a:spcBef>
              <a:buFontTx/>
              <a:buAutoNum type="arabicPeriod"/>
            </a:pPr>
            <a:r>
              <a:rPr lang="sv-SE" sz="2400" b="1" dirty="0">
                <a:solidFill>
                  <a:schemeClr val="tx2"/>
                </a:solidFill>
                <a:latin typeface="Arial"/>
              </a:rPr>
              <a:t>SDS PAGE</a:t>
            </a:r>
          </a:p>
          <a:p>
            <a:pPr marL="342900" indent="-342900">
              <a:spcBef>
                <a:spcPct val="50000"/>
              </a:spcBef>
              <a:buFontTx/>
              <a:buAutoNum type="arabicPeriod"/>
            </a:pPr>
            <a:r>
              <a:rPr lang="sv-SE" sz="2400" b="1" dirty="0">
                <a:solidFill>
                  <a:schemeClr val="tx2"/>
                </a:solidFill>
                <a:latin typeface="Arial"/>
              </a:rPr>
              <a:t>SDS Gradient PAGE</a:t>
            </a:r>
          </a:p>
          <a:p>
            <a:pPr marL="342900" indent="-342900">
              <a:spcBef>
                <a:spcPct val="50000"/>
              </a:spcBef>
              <a:buFontTx/>
              <a:buAutoNum type="arabicPeriod"/>
            </a:pPr>
            <a:r>
              <a:rPr lang="sv-SE" sz="2400" b="1" dirty="0">
                <a:solidFill>
                  <a:schemeClr val="tx2"/>
                </a:solidFill>
                <a:latin typeface="Arial"/>
              </a:rPr>
              <a:t>IEF</a:t>
            </a:r>
          </a:p>
          <a:p>
            <a:pPr marL="342900" indent="-342900">
              <a:spcBef>
                <a:spcPct val="50000"/>
              </a:spcBef>
              <a:buFontTx/>
              <a:buAutoNum type="arabicPeriod"/>
            </a:pPr>
            <a:r>
              <a:rPr lang="sv-SE" sz="2400" b="1" dirty="0">
                <a:solidFill>
                  <a:schemeClr val="tx2"/>
                </a:solidFill>
                <a:latin typeface="Arial"/>
              </a:rPr>
              <a:t>2D PAGE</a:t>
            </a:r>
          </a:p>
          <a:p>
            <a:pPr marL="342900" indent="-342900">
              <a:spcBef>
                <a:spcPct val="50000"/>
              </a:spcBef>
              <a:buFontTx/>
              <a:buAutoNum type="arabicPeriod"/>
            </a:pPr>
            <a:r>
              <a:rPr lang="sv-SE" sz="2400" b="1" dirty="0">
                <a:solidFill>
                  <a:schemeClr val="tx2"/>
                </a:solidFill>
                <a:latin typeface="Arial"/>
              </a:rPr>
              <a:t>Western Blot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1219200" y="228600"/>
            <a:ext cx="6629400" cy="792163"/>
          </a:xfrm>
          <a:noFill/>
          <a:ln/>
        </p:spPr>
        <p:txBody>
          <a:bodyPr/>
          <a:lstStyle/>
          <a:p>
            <a:r>
              <a:rPr lang="sv-SE" b="1" dirty="0"/>
              <a:t>Native PAGE</a:t>
            </a:r>
          </a:p>
        </p:txBody>
      </p:sp>
      <p:sp>
        <p:nvSpPr>
          <p:cNvPr id="11270" name="Text Box 6"/>
          <p:cNvSpPr txBox="1">
            <a:spLocks noChangeArrowheads="1"/>
          </p:cNvSpPr>
          <p:nvPr/>
        </p:nvSpPr>
        <p:spPr bwMode="auto">
          <a:xfrm>
            <a:off x="1295400" y="3886200"/>
            <a:ext cx="6477000" cy="2492990"/>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pPr>
            <a:r>
              <a:rPr lang="sv-SE" sz="2400" dirty="0" err="1"/>
              <a:t>Useful</a:t>
            </a:r>
            <a:r>
              <a:rPr lang="sv-SE" sz="2400" dirty="0"/>
              <a:t> for: </a:t>
            </a:r>
          </a:p>
          <a:p>
            <a:pPr marL="342900" indent="-342900">
              <a:spcBef>
                <a:spcPct val="50000"/>
              </a:spcBef>
              <a:buFontTx/>
              <a:buAutoNum type="arabicPeriod"/>
            </a:pPr>
            <a:r>
              <a:rPr lang="sv-SE" sz="2400" dirty="0" err="1"/>
              <a:t>Examining</a:t>
            </a:r>
            <a:r>
              <a:rPr lang="sv-SE" sz="2400" dirty="0"/>
              <a:t> </a:t>
            </a:r>
            <a:r>
              <a:rPr lang="sv-SE" sz="2400" dirty="0" err="1"/>
              <a:t>protein-</a:t>
            </a:r>
            <a:r>
              <a:rPr lang="sv-SE" sz="2400" dirty="0" err="1" smtClean="0"/>
              <a:t>protein</a:t>
            </a:r>
            <a:r>
              <a:rPr lang="sv-SE" sz="2400" dirty="0" smtClean="0"/>
              <a:t>, </a:t>
            </a:r>
            <a:r>
              <a:rPr lang="sv-SE" sz="2400" dirty="0" err="1"/>
              <a:t>protein-ligand</a:t>
            </a:r>
            <a:r>
              <a:rPr lang="sv-SE" sz="2400" dirty="0"/>
              <a:t> </a:t>
            </a:r>
            <a:r>
              <a:rPr lang="sv-SE" sz="2400" dirty="0" err="1"/>
              <a:t>interactions</a:t>
            </a:r>
            <a:r>
              <a:rPr lang="sv-SE" sz="2400" dirty="0"/>
              <a:t> </a:t>
            </a:r>
          </a:p>
          <a:p>
            <a:pPr marL="342900" indent="-342900">
              <a:spcBef>
                <a:spcPct val="50000"/>
              </a:spcBef>
              <a:buFontTx/>
              <a:buAutoNum type="arabicPeriod"/>
            </a:pPr>
            <a:r>
              <a:rPr lang="sv-SE" sz="2400" dirty="0" err="1"/>
              <a:t>Detecting</a:t>
            </a:r>
            <a:r>
              <a:rPr lang="sv-SE" sz="2400" dirty="0"/>
              <a:t> protein </a:t>
            </a:r>
            <a:r>
              <a:rPr lang="sv-SE" sz="2400" dirty="0" err="1"/>
              <a:t>isoforms/conformers</a:t>
            </a:r>
            <a:endParaRPr lang="sv-SE" sz="2400" dirty="0"/>
          </a:p>
          <a:p>
            <a:pPr marL="342900" indent="-342900">
              <a:spcBef>
                <a:spcPct val="50000"/>
              </a:spcBef>
            </a:pPr>
            <a:endParaRPr lang="sv-SE" sz="2400" dirty="0"/>
          </a:p>
        </p:txBody>
      </p:sp>
      <p:sp>
        <p:nvSpPr>
          <p:cNvPr id="11271" name="Text Box 7"/>
          <p:cNvSpPr txBox="1">
            <a:spLocks noChangeArrowheads="1"/>
          </p:cNvSpPr>
          <p:nvPr/>
        </p:nvSpPr>
        <p:spPr bwMode="auto">
          <a:xfrm>
            <a:off x="1447800" y="1327150"/>
            <a:ext cx="62484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sz="2400" dirty="0">
                <a:solidFill>
                  <a:srgbClr val="0000CC"/>
                </a:solidFill>
              </a:rPr>
              <a:t>Separates </a:t>
            </a:r>
            <a:r>
              <a:rPr lang="sv-SE" sz="2400" dirty="0" err="1">
                <a:solidFill>
                  <a:srgbClr val="0000CC"/>
                </a:solidFill>
              </a:rPr>
              <a:t>folded</a:t>
            </a:r>
            <a:r>
              <a:rPr lang="sv-SE" sz="2400" dirty="0">
                <a:solidFill>
                  <a:srgbClr val="0000CC"/>
                </a:solidFill>
              </a:rPr>
              <a:t> proteins and </a:t>
            </a:r>
            <a:r>
              <a:rPr lang="sv-SE" sz="2400" dirty="0" err="1">
                <a:solidFill>
                  <a:srgbClr val="0000CC"/>
                </a:solidFill>
              </a:rPr>
              <a:t>protein-protein</a:t>
            </a:r>
            <a:r>
              <a:rPr lang="sv-SE" sz="2400" dirty="0">
                <a:solidFill>
                  <a:srgbClr val="0000CC"/>
                </a:solidFill>
              </a:rPr>
              <a:t> or </a:t>
            </a:r>
            <a:r>
              <a:rPr lang="sv-SE" sz="2400" dirty="0" err="1">
                <a:solidFill>
                  <a:srgbClr val="0000CC"/>
                </a:solidFill>
              </a:rPr>
              <a:t>protein-ligand</a:t>
            </a:r>
            <a:r>
              <a:rPr lang="sv-SE" sz="2400" dirty="0">
                <a:solidFill>
                  <a:srgbClr val="0000CC"/>
                </a:solidFill>
              </a:rPr>
              <a:t> </a:t>
            </a:r>
            <a:r>
              <a:rPr lang="sv-SE" sz="2400" dirty="0" err="1">
                <a:solidFill>
                  <a:srgbClr val="0000CC"/>
                </a:solidFill>
              </a:rPr>
              <a:t>complexes</a:t>
            </a:r>
            <a:r>
              <a:rPr lang="sv-SE" sz="2400" dirty="0">
                <a:solidFill>
                  <a:srgbClr val="0000CC"/>
                </a:solidFill>
              </a:rPr>
              <a:t> by charge, </a:t>
            </a:r>
            <a:r>
              <a:rPr lang="sv-SE" sz="2400" dirty="0" err="1">
                <a:solidFill>
                  <a:srgbClr val="0000CC"/>
                </a:solidFill>
              </a:rPr>
              <a:t>size</a:t>
            </a:r>
            <a:r>
              <a:rPr lang="sv-SE" sz="2400" dirty="0">
                <a:solidFill>
                  <a:srgbClr val="0000CC"/>
                </a:solidFill>
              </a:rPr>
              <a:t>, and </a:t>
            </a:r>
            <a:r>
              <a:rPr lang="sv-SE" sz="2400" dirty="0" err="1">
                <a:solidFill>
                  <a:srgbClr val="0000CC"/>
                </a:solidFill>
              </a:rPr>
              <a:t>shape</a:t>
            </a:r>
            <a:endParaRPr lang="sv-SE" sz="2400" dirty="0">
              <a:solidFill>
                <a:srgbClr val="0000CC"/>
              </a:solidFill>
            </a:endParaRPr>
          </a:p>
        </p:txBody>
      </p:sp>
      <p:pic>
        <p:nvPicPr>
          <p:cNvPr id="11272" name="Picture 8" descr="surfaces"/>
          <p:cNvPicPr>
            <a:picLocks noChangeAspect="1" noChangeArrowheads="1"/>
          </p:cNvPicPr>
          <p:nvPr/>
        </p:nvPicPr>
        <p:blipFill>
          <a:blip r:embed="rId3"/>
          <a:srcRect/>
          <a:stretch>
            <a:fillRect/>
          </a:stretch>
        </p:blipFill>
        <p:spPr bwMode="auto">
          <a:xfrm>
            <a:off x="1676400" y="2514600"/>
            <a:ext cx="5181600" cy="12969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744538" y="198437"/>
            <a:ext cx="7713662" cy="792163"/>
          </a:xfrm>
          <a:noFill/>
          <a:ln/>
        </p:spPr>
        <p:txBody>
          <a:bodyPr/>
          <a:lstStyle/>
          <a:p>
            <a:r>
              <a:rPr lang="sv-SE" b="1" dirty="0"/>
              <a:t>Native PAGE</a:t>
            </a:r>
            <a:r>
              <a:rPr lang="sv-SE" b="1" dirty="0" smtClean="0"/>
              <a:t> </a:t>
            </a:r>
            <a:r>
              <a:rPr lang="sv-SE" b="1" dirty="0" err="1" smtClean="0"/>
              <a:t>Examples</a:t>
            </a:r>
            <a:endParaRPr lang="sv-SE" b="1" dirty="0"/>
          </a:p>
        </p:txBody>
      </p:sp>
      <p:pic>
        <p:nvPicPr>
          <p:cNvPr id="26629" name="Picture 5" descr="binding"/>
          <p:cNvPicPr>
            <a:picLocks noChangeAspect="1" noChangeArrowheads="1"/>
          </p:cNvPicPr>
          <p:nvPr/>
        </p:nvPicPr>
        <p:blipFill>
          <a:blip r:embed="rId3"/>
          <a:srcRect/>
          <a:stretch>
            <a:fillRect/>
          </a:stretch>
        </p:blipFill>
        <p:spPr bwMode="auto">
          <a:xfrm>
            <a:off x="685800" y="914400"/>
            <a:ext cx="3505200" cy="3201988"/>
          </a:xfrm>
          <a:prstGeom prst="rect">
            <a:avLst/>
          </a:prstGeom>
          <a:noFill/>
        </p:spPr>
      </p:pic>
      <p:sp>
        <p:nvSpPr>
          <p:cNvPr id="26630" name="Text Box 6"/>
          <p:cNvSpPr txBox="1">
            <a:spLocks noChangeArrowheads="1"/>
          </p:cNvSpPr>
          <p:nvPr/>
        </p:nvSpPr>
        <p:spPr bwMode="auto">
          <a:xfrm>
            <a:off x="685800" y="4114800"/>
            <a:ext cx="4648200" cy="2014538"/>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dirty="0"/>
              <a:t>In the </a:t>
            </a:r>
            <a:r>
              <a:rPr lang="sv-SE" dirty="0" err="1"/>
              <a:t>absence</a:t>
            </a:r>
            <a:r>
              <a:rPr lang="sv-SE" dirty="0"/>
              <a:t> of </a:t>
            </a:r>
            <a:r>
              <a:rPr lang="sv-SE" dirty="0" err="1"/>
              <a:t>phospholipids</a:t>
            </a:r>
            <a:r>
              <a:rPr lang="sv-SE" dirty="0"/>
              <a:t>, </a:t>
            </a:r>
            <a:r>
              <a:rPr lang="sv-SE" dirty="0" err="1"/>
              <a:t>both</a:t>
            </a:r>
            <a:r>
              <a:rPr lang="sv-SE" dirty="0"/>
              <a:t> </a:t>
            </a:r>
            <a:r>
              <a:rPr lang="sv-SE" dirty="0" err="1"/>
              <a:t>twinfilins</a:t>
            </a:r>
            <a:r>
              <a:rPr lang="sv-SE" dirty="0"/>
              <a:t> </a:t>
            </a:r>
            <a:r>
              <a:rPr lang="sv-SE" dirty="0" err="1"/>
              <a:t>run</a:t>
            </a:r>
            <a:r>
              <a:rPr lang="sv-SE" dirty="0"/>
              <a:t> as a </a:t>
            </a:r>
            <a:r>
              <a:rPr lang="sv-SE" dirty="0" err="1"/>
              <a:t>single</a:t>
            </a:r>
            <a:r>
              <a:rPr lang="sv-SE" dirty="0"/>
              <a:t> </a:t>
            </a:r>
            <a:r>
              <a:rPr lang="sv-SE" dirty="0" err="1"/>
              <a:t>sharp</a:t>
            </a:r>
            <a:r>
              <a:rPr lang="sv-SE" dirty="0"/>
              <a:t> band on this gel. PI(4,5)P2 </a:t>
            </a:r>
            <a:r>
              <a:rPr lang="sv-SE" dirty="0" err="1"/>
              <a:t>causes</a:t>
            </a:r>
            <a:r>
              <a:rPr lang="sv-SE" dirty="0"/>
              <a:t> twinfilin-1 and twinfilin-2 to </a:t>
            </a:r>
            <a:r>
              <a:rPr lang="sv-SE" dirty="0" err="1"/>
              <a:t>move</a:t>
            </a:r>
            <a:r>
              <a:rPr lang="sv-SE" dirty="0"/>
              <a:t> </a:t>
            </a:r>
            <a:r>
              <a:rPr lang="sv-SE" dirty="0" err="1"/>
              <a:t>more</a:t>
            </a:r>
            <a:r>
              <a:rPr lang="sv-SE" dirty="0"/>
              <a:t> </a:t>
            </a:r>
            <a:r>
              <a:rPr lang="sv-SE" dirty="0" err="1"/>
              <a:t>rapidly</a:t>
            </a:r>
            <a:r>
              <a:rPr lang="sv-SE" dirty="0"/>
              <a:t> </a:t>
            </a:r>
            <a:r>
              <a:rPr lang="sv-SE" dirty="0" err="1"/>
              <a:t>toward</a:t>
            </a:r>
            <a:r>
              <a:rPr lang="sv-SE" dirty="0"/>
              <a:t> the </a:t>
            </a:r>
            <a:r>
              <a:rPr lang="sv-SE" dirty="0" err="1"/>
              <a:t>anode</a:t>
            </a:r>
            <a:r>
              <a:rPr lang="sv-SE" dirty="0"/>
              <a:t>, </a:t>
            </a:r>
            <a:r>
              <a:rPr lang="sv-SE" dirty="0" err="1"/>
              <a:t>indicating</a:t>
            </a:r>
            <a:r>
              <a:rPr lang="sv-SE" dirty="0"/>
              <a:t> a </a:t>
            </a:r>
            <a:r>
              <a:rPr lang="sv-SE" dirty="0" err="1"/>
              <a:t>net</a:t>
            </a:r>
            <a:r>
              <a:rPr lang="sv-SE" dirty="0"/>
              <a:t> </a:t>
            </a:r>
            <a:r>
              <a:rPr lang="sv-SE" dirty="0" err="1"/>
              <a:t>increase</a:t>
            </a:r>
            <a:r>
              <a:rPr lang="sv-SE" dirty="0"/>
              <a:t> in the negative charge and </a:t>
            </a:r>
            <a:r>
              <a:rPr lang="sv-SE" dirty="0" err="1"/>
              <a:t>thus</a:t>
            </a:r>
            <a:r>
              <a:rPr lang="sv-SE" dirty="0"/>
              <a:t> a </a:t>
            </a:r>
            <a:r>
              <a:rPr lang="sv-SE" dirty="0" err="1"/>
              <a:t>binding</a:t>
            </a:r>
            <a:r>
              <a:rPr lang="sv-SE" dirty="0"/>
              <a:t> interaction. </a:t>
            </a:r>
          </a:p>
        </p:txBody>
      </p:sp>
      <p:pic>
        <p:nvPicPr>
          <p:cNvPr id="26632" name="Picture 8" descr="dimers-of-p220C"/>
          <p:cNvPicPr>
            <a:picLocks noChangeAspect="1" noChangeArrowheads="1"/>
          </p:cNvPicPr>
          <p:nvPr/>
        </p:nvPicPr>
        <p:blipFill>
          <a:blip r:embed="rId4"/>
          <a:srcRect/>
          <a:stretch>
            <a:fillRect/>
          </a:stretch>
        </p:blipFill>
        <p:spPr bwMode="auto">
          <a:xfrm>
            <a:off x="5715000" y="990600"/>
            <a:ext cx="2192338" cy="3505200"/>
          </a:xfrm>
          <a:prstGeom prst="rect">
            <a:avLst/>
          </a:prstGeom>
          <a:noFill/>
        </p:spPr>
      </p:pic>
      <p:sp>
        <p:nvSpPr>
          <p:cNvPr id="26633" name="Text Box 9"/>
          <p:cNvSpPr txBox="1">
            <a:spLocks noChangeArrowheads="1"/>
          </p:cNvSpPr>
          <p:nvPr/>
        </p:nvSpPr>
        <p:spPr bwMode="auto">
          <a:xfrm>
            <a:off x="5943600" y="4724400"/>
            <a:ext cx="2209800" cy="915988"/>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a:t>Dimerization of KIR2DL1 in the presence of Co2 </a:t>
            </a:r>
          </a:p>
        </p:txBody>
      </p:sp>
      <p:sp>
        <p:nvSpPr>
          <p:cNvPr id="26634" name="Text Box 10"/>
          <p:cNvSpPr txBox="1">
            <a:spLocks noChangeArrowheads="1"/>
          </p:cNvSpPr>
          <p:nvPr/>
        </p:nvSpPr>
        <p:spPr bwMode="auto">
          <a:xfrm>
            <a:off x="990600" y="6324600"/>
            <a:ext cx="2901950" cy="366713"/>
          </a:xfrm>
          <a:prstGeom prst="rect">
            <a:avLst/>
          </a:prstGeom>
          <a:noFill/>
          <a:ln w="9525">
            <a:noFill/>
            <a:miter lim="800000"/>
            <a:headEnd/>
            <a:tailEnd/>
          </a:ln>
          <a:effectLst/>
        </p:spPr>
        <p:txBody>
          <a:bodyPr wrap="none">
            <a:prstTxWarp prst="textNoShape">
              <a:avLst/>
            </a:prstTxWarp>
            <a:spAutoFit/>
          </a:bodyPr>
          <a:lstStyle/>
          <a:p>
            <a:r>
              <a:rPr lang="sv-SE" i="1">
                <a:solidFill>
                  <a:srgbClr val="0000FF"/>
                </a:solidFill>
              </a:rPr>
              <a:t>Vartiainen</a:t>
            </a:r>
            <a:r>
              <a:rPr lang="sv-SE"/>
              <a:t> </a:t>
            </a:r>
            <a:r>
              <a:rPr lang="sv-SE" i="1">
                <a:solidFill>
                  <a:srgbClr val="0000FF"/>
                </a:solidFill>
              </a:rPr>
              <a:t>et al. JBC 2003</a:t>
            </a:r>
            <a:r>
              <a:rPr lang="sv-SE"/>
              <a:t> </a:t>
            </a:r>
          </a:p>
        </p:txBody>
      </p:sp>
      <p:sp>
        <p:nvSpPr>
          <p:cNvPr id="26635" name="Text Box 11"/>
          <p:cNvSpPr txBox="1">
            <a:spLocks noChangeArrowheads="1"/>
          </p:cNvSpPr>
          <p:nvPr/>
        </p:nvSpPr>
        <p:spPr bwMode="auto">
          <a:xfrm>
            <a:off x="5638800" y="6248400"/>
            <a:ext cx="3105150" cy="366713"/>
          </a:xfrm>
          <a:prstGeom prst="rect">
            <a:avLst/>
          </a:prstGeom>
          <a:noFill/>
          <a:ln w="9525">
            <a:noFill/>
            <a:miter lim="800000"/>
            <a:headEnd/>
            <a:tailEnd/>
          </a:ln>
          <a:effectLst/>
        </p:spPr>
        <p:txBody>
          <a:bodyPr wrap="none">
            <a:prstTxWarp prst="textNoShape">
              <a:avLst/>
            </a:prstTxWarp>
            <a:spAutoFit/>
          </a:bodyPr>
          <a:lstStyle/>
          <a:p>
            <a:r>
              <a:rPr lang="sv-SE" i="1">
                <a:solidFill>
                  <a:srgbClr val="0000FF"/>
                </a:solidFill>
              </a:rPr>
              <a:t>Qing R. Fan et al. JBC 2000</a:t>
            </a:r>
            <a:r>
              <a:rPr lang="sv-SE"/>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1143000" y="304800"/>
            <a:ext cx="6629400" cy="792163"/>
          </a:xfrm>
          <a:noFill/>
          <a:ln/>
        </p:spPr>
        <p:txBody>
          <a:bodyPr/>
          <a:lstStyle/>
          <a:p>
            <a:r>
              <a:rPr lang="sv-SE" b="1" dirty="0"/>
              <a:t>Native</a:t>
            </a:r>
            <a:r>
              <a:rPr lang="sv-SE" b="1" dirty="0" smtClean="0"/>
              <a:t> Gradient </a:t>
            </a:r>
            <a:r>
              <a:rPr lang="sv-SE" b="1" dirty="0"/>
              <a:t>PAGE</a:t>
            </a:r>
          </a:p>
        </p:txBody>
      </p:sp>
      <p:sp>
        <p:nvSpPr>
          <p:cNvPr id="12294" name="Text Box 6"/>
          <p:cNvSpPr txBox="1">
            <a:spLocks noChangeArrowheads="1"/>
          </p:cNvSpPr>
          <p:nvPr/>
        </p:nvSpPr>
        <p:spPr bwMode="auto">
          <a:xfrm>
            <a:off x="4191000" y="1676400"/>
            <a:ext cx="4495800" cy="3277820"/>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sz="2400" dirty="0"/>
              <a:t>Separate native proteins by </a:t>
            </a:r>
            <a:r>
              <a:rPr lang="sv-SE" sz="2400" dirty="0" err="1"/>
              <a:t>size</a:t>
            </a:r>
            <a:r>
              <a:rPr lang="sv-SE" sz="2400" dirty="0"/>
              <a:t> – proteins stop </a:t>
            </a:r>
            <a:r>
              <a:rPr lang="sv-SE" sz="2400" dirty="0" err="1"/>
              <a:t>moving</a:t>
            </a:r>
            <a:r>
              <a:rPr lang="sv-SE" sz="2400" dirty="0"/>
              <a:t> </a:t>
            </a:r>
            <a:r>
              <a:rPr lang="sv-SE" sz="2400" dirty="0" err="1"/>
              <a:t>when</a:t>
            </a:r>
            <a:r>
              <a:rPr lang="sv-SE" sz="2400" dirty="0"/>
              <a:t> </a:t>
            </a:r>
            <a:r>
              <a:rPr lang="sv-SE" sz="2400" dirty="0" err="1"/>
              <a:t>they</a:t>
            </a:r>
            <a:r>
              <a:rPr lang="sv-SE" sz="2400" dirty="0"/>
              <a:t> </a:t>
            </a:r>
            <a:r>
              <a:rPr lang="sv-SE" sz="2400" dirty="0" err="1"/>
              <a:t>reach</a:t>
            </a:r>
            <a:r>
              <a:rPr lang="sv-SE" sz="2400" dirty="0"/>
              <a:t> a</a:t>
            </a:r>
            <a:r>
              <a:rPr lang="sv-SE" sz="2400" dirty="0" smtClean="0"/>
              <a:t> </a:t>
            </a:r>
            <a:r>
              <a:rPr lang="sv-SE" sz="2400" dirty="0" err="1" smtClean="0"/>
              <a:t>certain</a:t>
            </a:r>
            <a:r>
              <a:rPr lang="sv-SE" sz="2400" dirty="0" smtClean="0"/>
              <a:t> </a:t>
            </a:r>
            <a:r>
              <a:rPr lang="sv-SE" sz="2400" dirty="0"/>
              <a:t>gel </a:t>
            </a:r>
            <a:r>
              <a:rPr lang="sv-SE" sz="2400" dirty="0" err="1"/>
              <a:t>density</a:t>
            </a:r>
            <a:r>
              <a:rPr lang="sv-SE" sz="2400" dirty="0"/>
              <a:t> (</a:t>
            </a:r>
            <a:r>
              <a:rPr lang="sv-SE" sz="2400" dirty="0" err="1"/>
              <a:t>but</a:t>
            </a:r>
            <a:r>
              <a:rPr lang="sv-SE" sz="2400" dirty="0"/>
              <a:t> this </a:t>
            </a:r>
            <a:r>
              <a:rPr lang="sv-SE" sz="2400" dirty="0" err="1"/>
              <a:t>may</a:t>
            </a:r>
            <a:r>
              <a:rPr lang="sv-SE" sz="2400" dirty="0"/>
              <a:t> </a:t>
            </a:r>
            <a:r>
              <a:rPr lang="sv-SE" sz="2400" dirty="0" err="1"/>
              <a:t>take</a:t>
            </a:r>
            <a:r>
              <a:rPr lang="sv-SE" sz="2400" dirty="0"/>
              <a:t> a </a:t>
            </a:r>
            <a:r>
              <a:rPr lang="sv-SE" sz="2400" dirty="0" err="1"/>
              <a:t>very</a:t>
            </a:r>
            <a:r>
              <a:rPr lang="sv-SE" sz="2400" dirty="0"/>
              <a:t> </a:t>
            </a:r>
            <a:r>
              <a:rPr lang="sv-SE" sz="2400" dirty="0" err="1"/>
              <a:t>long</a:t>
            </a:r>
            <a:r>
              <a:rPr lang="sv-SE" sz="2400" dirty="0"/>
              <a:t> time ...)</a:t>
            </a:r>
          </a:p>
          <a:p>
            <a:pPr>
              <a:spcBef>
                <a:spcPct val="50000"/>
              </a:spcBef>
            </a:pPr>
            <a:r>
              <a:rPr lang="sv-SE" sz="2400" dirty="0">
                <a:solidFill>
                  <a:srgbClr val="0000FF"/>
                </a:solidFill>
              </a:rPr>
              <a:t>A great </a:t>
            </a:r>
            <a:r>
              <a:rPr lang="sv-SE" sz="2400" dirty="0" err="1">
                <a:solidFill>
                  <a:srgbClr val="0000FF"/>
                </a:solidFill>
              </a:rPr>
              <a:t>technique</a:t>
            </a:r>
            <a:r>
              <a:rPr lang="sv-SE" sz="2400" dirty="0">
                <a:solidFill>
                  <a:srgbClr val="0000FF"/>
                </a:solidFill>
              </a:rPr>
              <a:t> to </a:t>
            </a:r>
            <a:r>
              <a:rPr lang="sv-SE" sz="2400" dirty="0" err="1">
                <a:solidFill>
                  <a:srgbClr val="0000FF"/>
                </a:solidFill>
              </a:rPr>
              <a:t>study</a:t>
            </a:r>
            <a:r>
              <a:rPr lang="sv-SE" sz="2400" dirty="0">
                <a:solidFill>
                  <a:srgbClr val="0000FF"/>
                </a:solidFill>
              </a:rPr>
              <a:t> </a:t>
            </a:r>
            <a:r>
              <a:rPr lang="sv-SE" sz="2400" dirty="0" err="1">
                <a:solidFill>
                  <a:srgbClr val="0000FF"/>
                </a:solidFill>
              </a:rPr>
              <a:t>protien</a:t>
            </a:r>
            <a:r>
              <a:rPr lang="sv-SE" sz="2400" dirty="0">
                <a:solidFill>
                  <a:srgbClr val="0000FF"/>
                </a:solidFill>
              </a:rPr>
              <a:t> </a:t>
            </a:r>
            <a:r>
              <a:rPr lang="sv-SE" sz="2400" dirty="0" err="1">
                <a:solidFill>
                  <a:srgbClr val="0000FF"/>
                </a:solidFill>
              </a:rPr>
              <a:t>oligomerization</a:t>
            </a:r>
            <a:r>
              <a:rPr lang="sv-SE" sz="2400" dirty="0">
                <a:solidFill>
                  <a:srgbClr val="0000FF"/>
                </a:solidFill>
              </a:rPr>
              <a:t>!</a:t>
            </a:r>
          </a:p>
          <a:p>
            <a:pPr>
              <a:spcBef>
                <a:spcPct val="50000"/>
              </a:spcBef>
            </a:pPr>
            <a:r>
              <a:rPr lang="sv-SE" dirty="0"/>
              <a:t>  </a:t>
            </a:r>
          </a:p>
        </p:txBody>
      </p:sp>
      <p:pic>
        <p:nvPicPr>
          <p:cNvPr id="12299" name="Picture 11"/>
          <p:cNvPicPr>
            <a:picLocks noChangeAspect="1" noChangeArrowheads="1"/>
          </p:cNvPicPr>
          <p:nvPr/>
        </p:nvPicPr>
        <p:blipFill>
          <a:blip r:embed="rId3"/>
          <a:srcRect/>
          <a:stretch>
            <a:fillRect/>
          </a:stretch>
        </p:blipFill>
        <p:spPr bwMode="auto">
          <a:xfrm>
            <a:off x="1524000" y="5105400"/>
            <a:ext cx="1255713" cy="1423988"/>
          </a:xfrm>
          <a:prstGeom prst="rect">
            <a:avLst/>
          </a:prstGeom>
          <a:noFill/>
          <a:ln w="9525">
            <a:noFill/>
            <a:miter lim="800000"/>
            <a:headEnd/>
            <a:tailEnd/>
          </a:ln>
          <a:effectLst/>
        </p:spPr>
      </p:pic>
      <p:pic>
        <p:nvPicPr>
          <p:cNvPr id="12300" name="Picture 12" descr="native_gradient2"/>
          <p:cNvPicPr>
            <a:picLocks noChangeAspect="1" noChangeArrowheads="1" noCrop="1"/>
          </p:cNvPicPr>
          <p:nvPr/>
        </p:nvPicPr>
        <p:blipFill>
          <a:blip r:embed="rId4"/>
          <a:srcRect/>
          <a:stretch>
            <a:fillRect/>
          </a:stretch>
        </p:blipFill>
        <p:spPr bwMode="auto">
          <a:xfrm>
            <a:off x="381000" y="1295400"/>
            <a:ext cx="3657600" cy="3657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0" y="228600"/>
            <a:ext cx="9144000" cy="792163"/>
          </a:xfrm>
          <a:noFill/>
          <a:ln/>
        </p:spPr>
        <p:txBody>
          <a:bodyPr/>
          <a:lstStyle/>
          <a:p>
            <a:r>
              <a:rPr lang="sv-SE" sz="4400" b="1" dirty="0"/>
              <a:t>Native</a:t>
            </a:r>
            <a:r>
              <a:rPr lang="sv-SE" sz="4400" b="1" dirty="0" smtClean="0"/>
              <a:t> Gradient </a:t>
            </a:r>
            <a:r>
              <a:rPr lang="sv-SE" sz="4400" b="1" dirty="0"/>
              <a:t>PAGE</a:t>
            </a:r>
            <a:r>
              <a:rPr lang="sv-SE" sz="4400" b="1" dirty="0" smtClean="0"/>
              <a:t> </a:t>
            </a:r>
            <a:r>
              <a:rPr lang="sv-SE" sz="4400" b="1" dirty="0" err="1" smtClean="0"/>
              <a:t>Example</a:t>
            </a:r>
            <a:endParaRPr lang="sv-SE" sz="4400" b="1" dirty="0"/>
          </a:p>
        </p:txBody>
      </p:sp>
      <p:pic>
        <p:nvPicPr>
          <p:cNvPr id="29701" name="Picture 5" descr="F1_oligomerization"/>
          <p:cNvPicPr>
            <a:picLocks noChangeAspect="1" noChangeArrowheads="1"/>
          </p:cNvPicPr>
          <p:nvPr/>
        </p:nvPicPr>
        <p:blipFill>
          <a:blip r:embed="rId3"/>
          <a:srcRect/>
          <a:stretch>
            <a:fillRect/>
          </a:stretch>
        </p:blipFill>
        <p:spPr bwMode="auto">
          <a:xfrm>
            <a:off x="838200" y="1447800"/>
            <a:ext cx="4572000" cy="4075113"/>
          </a:xfrm>
          <a:prstGeom prst="rect">
            <a:avLst/>
          </a:prstGeom>
          <a:noFill/>
        </p:spPr>
      </p:pic>
      <p:sp>
        <p:nvSpPr>
          <p:cNvPr id="29702" name="Text Box 6"/>
          <p:cNvSpPr txBox="1">
            <a:spLocks noChangeArrowheads="1"/>
          </p:cNvSpPr>
          <p:nvPr/>
        </p:nvSpPr>
        <p:spPr bwMode="auto">
          <a:xfrm>
            <a:off x="1828800" y="6019800"/>
            <a:ext cx="3765550" cy="366713"/>
          </a:xfrm>
          <a:prstGeom prst="rect">
            <a:avLst/>
          </a:prstGeom>
          <a:noFill/>
          <a:ln w="9525">
            <a:noFill/>
            <a:miter lim="800000"/>
            <a:headEnd/>
            <a:tailEnd/>
          </a:ln>
          <a:effectLst/>
        </p:spPr>
        <p:txBody>
          <a:bodyPr wrap="none">
            <a:prstTxWarp prst="textNoShape">
              <a:avLst/>
            </a:prstTxWarp>
            <a:spAutoFit/>
          </a:bodyPr>
          <a:lstStyle/>
          <a:p>
            <a:r>
              <a:rPr lang="sv-SE" i="1">
                <a:solidFill>
                  <a:srgbClr val="0000FF"/>
                </a:solidFill>
              </a:rPr>
              <a:t>Zavialov et al. Mol. Microbiol. 2002</a:t>
            </a:r>
            <a:r>
              <a:rPr lang="sv-SE"/>
              <a:t> </a:t>
            </a:r>
          </a:p>
        </p:txBody>
      </p:sp>
      <p:sp>
        <p:nvSpPr>
          <p:cNvPr id="29703" name="Text Box 7"/>
          <p:cNvSpPr txBox="1">
            <a:spLocks noChangeArrowheads="1"/>
          </p:cNvSpPr>
          <p:nvPr/>
        </p:nvSpPr>
        <p:spPr bwMode="auto">
          <a:xfrm>
            <a:off x="1828800" y="5562600"/>
            <a:ext cx="3581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Native 4-15% gradient PAGE</a:t>
            </a:r>
            <a:r>
              <a:rPr lang="sv-SE"/>
              <a:t> </a:t>
            </a:r>
          </a:p>
        </p:txBody>
      </p:sp>
      <p:pic>
        <p:nvPicPr>
          <p:cNvPr id="29704" name="Picture 8" descr="architecture"/>
          <p:cNvPicPr>
            <a:picLocks noChangeAspect="1" noChangeArrowheads="1"/>
          </p:cNvPicPr>
          <p:nvPr/>
        </p:nvPicPr>
        <p:blipFill>
          <a:blip r:embed="rId4"/>
          <a:srcRect/>
          <a:stretch>
            <a:fillRect/>
          </a:stretch>
        </p:blipFill>
        <p:spPr bwMode="auto">
          <a:xfrm>
            <a:off x="6172200" y="1295400"/>
            <a:ext cx="2174875" cy="5181600"/>
          </a:xfrm>
          <a:prstGeom prst="rect">
            <a:avLst/>
          </a:prstGeom>
          <a:noFill/>
        </p:spPr>
      </p:pic>
      <p:pic>
        <p:nvPicPr>
          <p:cNvPr id="29705" name="Picture 9" descr="bag"/>
          <p:cNvPicPr>
            <a:picLocks noChangeAspect="1" noChangeArrowheads="1"/>
          </p:cNvPicPr>
          <p:nvPr/>
        </p:nvPicPr>
        <p:blipFill>
          <a:blip r:embed="rId5"/>
          <a:srcRect/>
          <a:stretch>
            <a:fillRect/>
          </a:stretch>
        </p:blipFill>
        <p:spPr bwMode="auto">
          <a:xfrm>
            <a:off x="5562600" y="1066800"/>
            <a:ext cx="1600200" cy="9223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What is so special about SDS?</a:t>
            </a:r>
          </a:p>
        </p:txBody>
      </p:sp>
      <p:sp>
        <p:nvSpPr>
          <p:cNvPr id="49155" name="Rectangle 3"/>
          <p:cNvSpPr>
            <a:spLocks noGrp="1" noChangeArrowheads="1"/>
          </p:cNvSpPr>
          <p:nvPr>
            <p:ph type="body" idx="1"/>
          </p:nvPr>
        </p:nvSpPr>
        <p:spPr/>
        <p:txBody>
          <a:bodyPr/>
          <a:lstStyle/>
          <a:p>
            <a:pPr>
              <a:lnSpc>
                <a:spcPct val="90000"/>
              </a:lnSpc>
            </a:pPr>
            <a:r>
              <a:rPr lang="en-US" sz="2800"/>
              <a:t>SDS is a </a:t>
            </a:r>
            <a:r>
              <a:rPr lang="en-US" sz="2800">
                <a:solidFill>
                  <a:srgbClr val="FF6600"/>
                </a:solidFill>
              </a:rPr>
              <a:t>negatively</a:t>
            </a:r>
            <a:r>
              <a:rPr lang="en-US" sz="2800"/>
              <a:t> charged detergent.</a:t>
            </a:r>
          </a:p>
          <a:p>
            <a:pPr>
              <a:lnSpc>
                <a:spcPct val="90000"/>
              </a:lnSpc>
            </a:pPr>
            <a:r>
              <a:rPr lang="en-US" sz="2800"/>
              <a:t>Disrupts secondary and tertiary protein structures by breaking hydrogen bonds and unfolding protein.</a:t>
            </a:r>
          </a:p>
          <a:p>
            <a:pPr>
              <a:lnSpc>
                <a:spcPct val="90000"/>
              </a:lnSpc>
            </a:pPr>
            <a:r>
              <a:rPr lang="en-US" sz="2800"/>
              <a:t>‘Masks’ charge on protein so that all proteins act the same as regards charge.</a:t>
            </a:r>
          </a:p>
          <a:p>
            <a:pPr>
              <a:lnSpc>
                <a:spcPct val="90000"/>
              </a:lnSpc>
            </a:pPr>
            <a:r>
              <a:rPr lang="en-US" sz="2800"/>
              <a:t>Prevents protein aggregation.</a:t>
            </a:r>
          </a:p>
          <a:p>
            <a:pPr>
              <a:lnSpc>
                <a:spcPct val="90000"/>
              </a:lnSpc>
            </a:pPr>
            <a:r>
              <a:rPr lang="en-US" sz="2800"/>
              <a:t>Prevents protein shape from influencing gel run.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57200" y="228600"/>
            <a:ext cx="8229600" cy="792163"/>
          </a:xfrm>
          <a:noFill/>
          <a:ln/>
        </p:spPr>
        <p:txBody>
          <a:bodyPr/>
          <a:lstStyle/>
          <a:p>
            <a:r>
              <a:rPr lang="sv-SE" b="1" dirty="0"/>
              <a:t>Urea PAGE</a:t>
            </a:r>
          </a:p>
        </p:txBody>
      </p:sp>
      <p:sp>
        <p:nvSpPr>
          <p:cNvPr id="31749" name="Text Box 5"/>
          <p:cNvSpPr txBox="1">
            <a:spLocks noChangeArrowheads="1"/>
          </p:cNvSpPr>
          <p:nvPr/>
        </p:nvSpPr>
        <p:spPr bwMode="auto">
          <a:xfrm>
            <a:off x="4724400" y="1600200"/>
            <a:ext cx="3810000" cy="36083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Separates denatured proteins by size/charge</a:t>
            </a:r>
          </a:p>
          <a:p>
            <a:pPr>
              <a:spcBef>
                <a:spcPct val="50000"/>
              </a:spcBef>
            </a:pPr>
            <a:r>
              <a:rPr lang="en-US" sz="2400"/>
              <a:t>Typically 6-8 M urea is added into the gel  </a:t>
            </a:r>
          </a:p>
          <a:p>
            <a:pPr>
              <a:spcBef>
                <a:spcPct val="50000"/>
              </a:spcBef>
            </a:pPr>
            <a:endParaRPr lang="en-US" sz="2400"/>
          </a:p>
          <a:p>
            <a:pPr>
              <a:spcBef>
                <a:spcPct val="50000"/>
              </a:spcBef>
            </a:pPr>
            <a:r>
              <a:rPr lang="en-US" sz="2400">
                <a:solidFill>
                  <a:srgbClr val="0000FF"/>
                </a:solidFill>
              </a:rPr>
              <a:t>A great technique to study protein modifications!</a:t>
            </a:r>
          </a:p>
          <a:p>
            <a:pPr>
              <a:spcBef>
                <a:spcPct val="50000"/>
              </a:spcBef>
            </a:pPr>
            <a:r>
              <a:rPr lang="sv-SE"/>
              <a:t>  </a:t>
            </a:r>
          </a:p>
        </p:txBody>
      </p:sp>
      <p:pic>
        <p:nvPicPr>
          <p:cNvPr id="31750" name="Picture 6" descr="ureaPAGE"/>
          <p:cNvPicPr>
            <a:picLocks noChangeAspect="1" noChangeArrowheads="1"/>
          </p:cNvPicPr>
          <p:nvPr/>
        </p:nvPicPr>
        <p:blipFill>
          <a:blip r:embed="rId3"/>
          <a:srcRect/>
          <a:stretch>
            <a:fillRect/>
          </a:stretch>
        </p:blipFill>
        <p:spPr bwMode="auto">
          <a:xfrm>
            <a:off x="762000" y="1295400"/>
            <a:ext cx="3328988" cy="4140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228600"/>
            <a:ext cx="8229600" cy="792163"/>
          </a:xfrm>
          <a:noFill/>
          <a:ln/>
        </p:spPr>
        <p:txBody>
          <a:bodyPr/>
          <a:lstStyle/>
          <a:p>
            <a:r>
              <a:rPr lang="sv-SE" b="1" dirty="0" err="1"/>
              <a:t>Example</a:t>
            </a:r>
            <a:r>
              <a:rPr lang="sv-SE" b="1" dirty="0"/>
              <a:t> of Urea PAGE</a:t>
            </a:r>
          </a:p>
        </p:txBody>
      </p:sp>
      <p:pic>
        <p:nvPicPr>
          <p:cNvPr id="32773" name="Picture 5"/>
          <p:cNvPicPr>
            <a:picLocks noChangeAspect="1" noChangeArrowheads="1"/>
          </p:cNvPicPr>
          <p:nvPr/>
        </p:nvPicPr>
        <p:blipFill>
          <a:blip r:embed="rId3"/>
          <a:srcRect/>
          <a:stretch>
            <a:fillRect/>
          </a:stretch>
        </p:blipFill>
        <p:spPr bwMode="auto">
          <a:xfrm>
            <a:off x="1600200" y="1152525"/>
            <a:ext cx="6243638" cy="2581275"/>
          </a:xfrm>
          <a:prstGeom prst="rect">
            <a:avLst/>
          </a:prstGeom>
          <a:noFill/>
          <a:ln w="9525">
            <a:noFill/>
            <a:miter lim="800000"/>
            <a:headEnd/>
            <a:tailEnd/>
          </a:ln>
          <a:effectLst/>
        </p:spPr>
      </p:pic>
      <p:sp>
        <p:nvSpPr>
          <p:cNvPr id="32775" name="Text Box 7"/>
          <p:cNvSpPr txBox="1">
            <a:spLocks noChangeArrowheads="1"/>
          </p:cNvSpPr>
          <p:nvPr/>
        </p:nvSpPr>
        <p:spPr bwMode="auto">
          <a:xfrm>
            <a:off x="5715000" y="2590800"/>
            <a:ext cx="2971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a:t>Urea PAGE of samples of heat shock protein 25</a:t>
            </a:r>
          </a:p>
        </p:txBody>
      </p:sp>
      <p:sp>
        <p:nvSpPr>
          <p:cNvPr id="32776" name="Text Box 8"/>
          <p:cNvSpPr txBox="1">
            <a:spLocks noChangeArrowheads="1"/>
          </p:cNvSpPr>
          <p:nvPr/>
        </p:nvSpPr>
        <p:spPr bwMode="auto">
          <a:xfrm>
            <a:off x="2971800" y="6248400"/>
            <a:ext cx="2959100" cy="396875"/>
          </a:xfrm>
          <a:prstGeom prst="rect">
            <a:avLst/>
          </a:prstGeom>
          <a:noFill/>
          <a:ln w="9525">
            <a:noFill/>
            <a:miter lim="800000"/>
            <a:headEnd/>
            <a:tailEnd/>
          </a:ln>
          <a:effectLst/>
        </p:spPr>
        <p:txBody>
          <a:bodyPr wrap="none">
            <a:prstTxWarp prst="textNoShape">
              <a:avLst/>
            </a:prstTxWarp>
            <a:spAutoFit/>
          </a:bodyPr>
          <a:lstStyle/>
          <a:p>
            <a:r>
              <a:rPr lang="sv-SE" sz="2000" i="1">
                <a:solidFill>
                  <a:srgbClr val="0000FF"/>
                </a:solidFill>
              </a:rPr>
              <a:t>Zavialov et al. BBA</a:t>
            </a:r>
            <a:r>
              <a:rPr lang="sv-SE"/>
              <a:t> </a:t>
            </a:r>
            <a:r>
              <a:rPr lang="sv-SE" sz="2000" i="1">
                <a:solidFill>
                  <a:srgbClr val="0000FF"/>
                </a:solidFill>
              </a:rPr>
              <a:t>1998</a:t>
            </a:r>
          </a:p>
        </p:txBody>
      </p:sp>
      <p:pic>
        <p:nvPicPr>
          <p:cNvPr id="32778" name="Picture 10" descr="hsp25ox"/>
          <p:cNvPicPr>
            <a:picLocks noChangeAspect="1" noChangeArrowheads="1"/>
          </p:cNvPicPr>
          <p:nvPr/>
        </p:nvPicPr>
        <p:blipFill>
          <a:blip r:embed="rId4"/>
          <a:srcRect/>
          <a:stretch>
            <a:fillRect/>
          </a:stretch>
        </p:blipFill>
        <p:spPr bwMode="auto">
          <a:xfrm>
            <a:off x="914400" y="4038600"/>
            <a:ext cx="7531100" cy="15954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667000" y="381000"/>
            <a:ext cx="4114800" cy="830997"/>
          </a:xfrm>
          <a:prstGeom prst="rect">
            <a:avLst/>
          </a:prstGeom>
          <a:noFill/>
          <a:ln w="9525">
            <a:noFill/>
            <a:miter lim="800000"/>
            <a:headEnd/>
            <a:tailEnd/>
          </a:ln>
          <a:effectLst/>
        </p:spPr>
        <p:txBody>
          <a:bodyPr wrap="square">
            <a:prstTxWarp prst="textNoShape">
              <a:avLst/>
            </a:prstTxWarp>
            <a:spAutoFit/>
          </a:bodyPr>
          <a:lstStyle/>
          <a:p>
            <a:pPr algn="ctr"/>
            <a:r>
              <a:rPr lang="sv-SE" sz="4800" b="1" dirty="0"/>
              <a:t>SDS PAGE</a:t>
            </a:r>
          </a:p>
        </p:txBody>
      </p:sp>
      <p:sp>
        <p:nvSpPr>
          <p:cNvPr id="14342" name="Text Box 6"/>
          <p:cNvSpPr txBox="1">
            <a:spLocks noChangeArrowheads="1"/>
          </p:cNvSpPr>
          <p:nvPr/>
        </p:nvSpPr>
        <p:spPr bwMode="auto">
          <a:xfrm>
            <a:off x="4724400" y="1752600"/>
            <a:ext cx="3962400" cy="35972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Due to high density of binding of SDS to proteins, the ratio size/charge is nearly the same for many SDS denatured proteins. Hence proteins are separated only by length of their polypeptide chains (but not by differences in charge).</a:t>
            </a:r>
          </a:p>
          <a:p>
            <a:pPr>
              <a:spcBef>
                <a:spcPct val="50000"/>
              </a:spcBef>
            </a:pPr>
            <a:r>
              <a:rPr lang="en-US" sz="2000">
                <a:solidFill>
                  <a:srgbClr val="0000CC"/>
                </a:solidFill>
              </a:rPr>
              <a:t>Great separation. Allows estimation of the size of polypeptide chains</a:t>
            </a:r>
          </a:p>
        </p:txBody>
      </p:sp>
      <p:pic>
        <p:nvPicPr>
          <p:cNvPr id="14343" name="Picture 7" descr="SDSPAGE"/>
          <p:cNvPicPr>
            <a:picLocks noChangeAspect="1" noChangeArrowheads="1"/>
          </p:cNvPicPr>
          <p:nvPr/>
        </p:nvPicPr>
        <p:blipFill>
          <a:blip r:embed="rId3"/>
          <a:srcRect/>
          <a:stretch>
            <a:fillRect/>
          </a:stretch>
        </p:blipFill>
        <p:spPr bwMode="auto">
          <a:xfrm>
            <a:off x="1143000" y="1676400"/>
            <a:ext cx="3001963" cy="3733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142999" y="304800"/>
            <a:ext cx="6856413" cy="792163"/>
          </a:xfrm>
          <a:noFill/>
          <a:ln/>
        </p:spPr>
        <p:txBody>
          <a:bodyPr/>
          <a:lstStyle/>
          <a:p>
            <a:r>
              <a:rPr lang="sv-SE" b="1" dirty="0"/>
              <a:t>SDS</a:t>
            </a:r>
            <a:r>
              <a:rPr lang="sv-SE" b="1" dirty="0" smtClean="0"/>
              <a:t> Gradient </a:t>
            </a:r>
            <a:r>
              <a:rPr lang="sv-SE" b="1" dirty="0"/>
              <a:t>PAGE</a:t>
            </a:r>
          </a:p>
        </p:txBody>
      </p:sp>
      <p:pic>
        <p:nvPicPr>
          <p:cNvPr id="15366" name="Picture 6" descr="gradientSDSPAGE"/>
          <p:cNvPicPr>
            <a:picLocks noChangeAspect="1" noChangeArrowheads="1"/>
          </p:cNvPicPr>
          <p:nvPr/>
        </p:nvPicPr>
        <p:blipFill>
          <a:blip r:embed="rId3"/>
          <a:srcRect/>
          <a:stretch>
            <a:fillRect/>
          </a:stretch>
        </p:blipFill>
        <p:spPr bwMode="auto">
          <a:xfrm>
            <a:off x="1295400" y="1295400"/>
            <a:ext cx="2573338" cy="3200400"/>
          </a:xfrm>
          <a:prstGeom prst="rect">
            <a:avLst/>
          </a:prstGeom>
          <a:noFill/>
        </p:spPr>
      </p:pic>
      <p:sp>
        <p:nvSpPr>
          <p:cNvPr id="15367" name="Text Box 7"/>
          <p:cNvSpPr txBox="1">
            <a:spLocks noChangeArrowheads="1"/>
          </p:cNvSpPr>
          <p:nvPr/>
        </p:nvSpPr>
        <p:spPr bwMode="auto">
          <a:xfrm>
            <a:off x="1143000" y="4648200"/>
            <a:ext cx="3505200" cy="10064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Bands in SDS gradient gel are usually sharper than in homogeneous SDS PAGE</a:t>
            </a:r>
            <a:endParaRPr lang="sv-SE" sz="2000"/>
          </a:p>
        </p:txBody>
      </p:sp>
      <p:pic>
        <p:nvPicPr>
          <p:cNvPr id="15368" name="Picture 8"/>
          <p:cNvPicPr>
            <a:picLocks noChangeAspect="1" noChangeArrowheads="1"/>
          </p:cNvPicPr>
          <p:nvPr/>
        </p:nvPicPr>
        <p:blipFill>
          <a:blip r:embed="rId4"/>
          <a:srcRect/>
          <a:stretch>
            <a:fillRect/>
          </a:stretch>
        </p:blipFill>
        <p:spPr bwMode="auto">
          <a:xfrm>
            <a:off x="5105400" y="3657600"/>
            <a:ext cx="2894013" cy="2128838"/>
          </a:xfrm>
          <a:prstGeom prst="rect">
            <a:avLst/>
          </a:prstGeom>
          <a:noFill/>
          <a:ln w="9525">
            <a:noFill/>
            <a:miter lim="800000"/>
            <a:headEnd/>
            <a:tailEnd/>
          </a:ln>
          <a:effectLst/>
        </p:spPr>
      </p:pic>
      <p:sp>
        <p:nvSpPr>
          <p:cNvPr id="15369" name="Text Box 9"/>
          <p:cNvSpPr txBox="1">
            <a:spLocks noChangeArrowheads="1"/>
          </p:cNvSpPr>
          <p:nvPr/>
        </p:nvSpPr>
        <p:spPr bwMode="auto">
          <a:xfrm>
            <a:off x="5410200" y="5791200"/>
            <a:ext cx="2286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a:t>5-20% SDS PAGE</a:t>
            </a:r>
          </a:p>
        </p:txBody>
      </p:sp>
      <p:pic>
        <p:nvPicPr>
          <p:cNvPr id="15370" name="Picture 10"/>
          <p:cNvPicPr>
            <a:picLocks noChangeAspect="1" noChangeArrowheads="1"/>
          </p:cNvPicPr>
          <p:nvPr/>
        </p:nvPicPr>
        <p:blipFill>
          <a:blip r:embed="rId5"/>
          <a:srcRect/>
          <a:stretch>
            <a:fillRect/>
          </a:stretch>
        </p:blipFill>
        <p:spPr bwMode="auto">
          <a:xfrm>
            <a:off x="5105400" y="1219200"/>
            <a:ext cx="2819400" cy="1930400"/>
          </a:xfrm>
          <a:prstGeom prst="rect">
            <a:avLst/>
          </a:prstGeom>
          <a:noFill/>
          <a:ln w="9525">
            <a:noFill/>
            <a:miter lim="800000"/>
            <a:headEnd/>
            <a:tailEnd/>
          </a:ln>
          <a:effectLst/>
        </p:spPr>
      </p:pic>
      <p:sp>
        <p:nvSpPr>
          <p:cNvPr id="15371" name="Text Box 11"/>
          <p:cNvSpPr txBox="1">
            <a:spLocks noChangeArrowheads="1"/>
          </p:cNvSpPr>
          <p:nvPr/>
        </p:nvSpPr>
        <p:spPr bwMode="auto">
          <a:xfrm>
            <a:off x="5410200" y="3124200"/>
            <a:ext cx="2286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a:t>12.5% SDS PAGE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1143000" y="304800"/>
            <a:ext cx="6629400" cy="792163"/>
          </a:xfrm>
          <a:noFill/>
          <a:ln/>
        </p:spPr>
        <p:txBody>
          <a:bodyPr/>
          <a:lstStyle/>
          <a:p>
            <a:r>
              <a:rPr lang="sv-SE" b="1" dirty="0" err="1" smtClean="0"/>
              <a:t>Isoelectric</a:t>
            </a:r>
            <a:r>
              <a:rPr lang="sv-SE" b="1" dirty="0" smtClean="0"/>
              <a:t> </a:t>
            </a:r>
            <a:r>
              <a:rPr lang="sv-SE" b="1" dirty="0" err="1" smtClean="0"/>
              <a:t>Focusing</a:t>
            </a:r>
            <a:endParaRPr lang="sv-SE" b="1" dirty="0"/>
          </a:p>
        </p:txBody>
      </p:sp>
      <p:sp>
        <p:nvSpPr>
          <p:cNvPr id="16389" name="Text Box 5"/>
          <p:cNvSpPr txBox="1">
            <a:spLocks noChangeArrowheads="1"/>
          </p:cNvSpPr>
          <p:nvPr/>
        </p:nvSpPr>
        <p:spPr bwMode="auto">
          <a:xfrm>
            <a:off x="5029200" y="2755900"/>
            <a:ext cx="3657600" cy="23780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Separates proteins by their </a:t>
            </a:r>
            <a:r>
              <a:rPr lang="en-US" sz="2000" dirty="0" err="1"/>
              <a:t>isoelectric</a:t>
            </a:r>
            <a:r>
              <a:rPr lang="en-US" sz="2000" dirty="0"/>
              <a:t> points (</a:t>
            </a:r>
            <a:r>
              <a:rPr lang="en-US" sz="2000" dirty="0" err="1"/>
              <a:t>pI</a:t>
            </a:r>
            <a:r>
              <a:rPr lang="en-US" sz="2000" dirty="0"/>
              <a:t>) </a:t>
            </a:r>
          </a:p>
          <a:p>
            <a:pPr>
              <a:spcBef>
                <a:spcPct val="50000"/>
              </a:spcBef>
            </a:pPr>
            <a:r>
              <a:rPr lang="en-US" sz="2000" dirty="0"/>
              <a:t>Each protein has own </a:t>
            </a:r>
            <a:r>
              <a:rPr lang="en-US" sz="2000" dirty="0" err="1"/>
              <a:t>pI</a:t>
            </a:r>
            <a:r>
              <a:rPr lang="en-US" sz="2000" dirty="0"/>
              <a:t> = pH at which the protein has equal amount of positive and negative charges (the net charge is zero)</a:t>
            </a:r>
          </a:p>
        </p:txBody>
      </p:sp>
      <p:sp>
        <p:nvSpPr>
          <p:cNvPr id="16393" name="Line 9"/>
          <p:cNvSpPr>
            <a:spLocks noChangeShapeType="1"/>
          </p:cNvSpPr>
          <p:nvPr/>
        </p:nvSpPr>
        <p:spPr bwMode="auto">
          <a:xfrm flipH="1">
            <a:off x="4495800" y="3776663"/>
            <a:ext cx="3810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pic>
        <p:nvPicPr>
          <p:cNvPr id="16394" name="Picture 10" descr="pI"/>
          <p:cNvPicPr>
            <a:picLocks noChangeAspect="1" noChangeArrowheads="1"/>
          </p:cNvPicPr>
          <p:nvPr/>
        </p:nvPicPr>
        <p:blipFill>
          <a:blip r:embed="rId3"/>
          <a:srcRect/>
          <a:stretch>
            <a:fillRect/>
          </a:stretch>
        </p:blipFill>
        <p:spPr bwMode="auto">
          <a:xfrm>
            <a:off x="381000" y="1981200"/>
            <a:ext cx="3962400" cy="35623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4419600" y="1858962"/>
            <a:ext cx="4191000" cy="39020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Mixtures of </a:t>
            </a:r>
            <a:r>
              <a:rPr lang="en-US" sz="2000" dirty="0" err="1"/>
              <a:t>ampholytes</a:t>
            </a:r>
            <a:r>
              <a:rPr lang="en-US" sz="2000" dirty="0"/>
              <a:t>, small </a:t>
            </a:r>
            <a:r>
              <a:rPr lang="en-US" sz="2000" dirty="0" err="1"/>
              <a:t>amphoteric</a:t>
            </a:r>
            <a:r>
              <a:rPr lang="en-US" sz="2000" dirty="0"/>
              <a:t> molecules with high buffering capacity near their </a:t>
            </a:r>
            <a:r>
              <a:rPr lang="en-US" sz="2000" dirty="0" err="1"/>
              <a:t>pI</a:t>
            </a:r>
            <a:r>
              <a:rPr lang="en-US" sz="2000" dirty="0"/>
              <a:t>, are used to generate the pH gradient.</a:t>
            </a:r>
            <a:endParaRPr lang="en-US" dirty="0"/>
          </a:p>
          <a:p>
            <a:pPr>
              <a:spcBef>
                <a:spcPct val="50000"/>
              </a:spcBef>
            </a:pPr>
            <a:r>
              <a:rPr lang="en-US" sz="2000" dirty="0"/>
              <a:t>Positively and negatively charged proteins move to – and +, respectively, until they reach </a:t>
            </a:r>
            <a:r>
              <a:rPr lang="en-US" sz="2000" dirty="0" err="1"/>
              <a:t>pI</a:t>
            </a:r>
            <a:r>
              <a:rPr lang="en-US" sz="2000" dirty="0"/>
              <a:t>.</a:t>
            </a:r>
          </a:p>
          <a:p>
            <a:pPr>
              <a:spcBef>
                <a:spcPct val="50000"/>
              </a:spcBef>
            </a:pPr>
            <a:r>
              <a:rPr lang="en-US" sz="2000" dirty="0">
                <a:solidFill>
                  <a:srgbClr val="0000FF"/>
                </a:solidFill>
              </a:rPr>
              <a:t>PI of proteins can be theoretically predicted. Therefore, IEF can also be used for protein identification.</a:t>
            </a:r>
            <a:r>
              <a:rPr lang="en-US" sz="2000" dirty="0"/>
              <a:t> </a:t>
            </a:r>
          </a:p>
          <a:p>
            <a:pPr>
              <a:spcBef>
                <a:spcPct val="50000"/>
              </a:spcBef>
            </a:pPr>
            <a:endParaRPr lang="sv-SE" sz="2000" dirty="0"/>
          </a:p>
        </p:txBody>
      </p:sp>
      <p:pic>
        <p:nvPicPr>
          <p:cNvPr id="35847" name="Picture 7" descr="IEF"/>
          <p:cNvPicPr>
            <a:picLocks noChangeAspect="1" noChangeArrowheads="1"/>
          </p:cNvPicPr>
          <p:nvPr/>
        </p:nvPicPr>
        <p:blipFill>
          <a:blip r:embed="rId3"/>
          <a:srcRect/>
          <a:stretch>
            <a:fillRect/>
          </a:stretch>
        </p:blipFill>
        <p:spPr bwMode="auto">
          <a:xfrm>
            <a:off x="1066800" y="1066800"/>
            <a:ext cx="2565400" cy="2895600"/>
          </a:xfrm>
          <a:prstGeom prst="rect">
            <a:avLst/>
          </a:prstGeom>
          <a:noFill/>
        </p:spPr>
      </p:pic>
      <p:pic>
        <p:nvPicPr>
          <p:cNvPr id="35848" name="Picture 8"/>
          <p:cNvPicPr>
            <a:picLocks noChangeAspect="1" noChangeArrowheads="1"/>
          </p:cNvPicPr>
          <p:nvPr/>
        </p:nvPicPr>
        <p:blipFill>
          <a:blip r:embed="rId4"/>
          <a:srcRect/>
          <a:stretch>
            <a:fillRect/>
          </a:stretch>
        </p:blipFill>
        <p:spPr bwMode="auto">
          <a:xfrm>
            <a:off x="736600" y="4191000"/>
            <a:ext cx="2895600" cy="2339797"/>
          </a:xfrm>
          <a:prstGeom prst="rect">
            <a:avLst/>
          </a:prstGeom>
          <a:noFill/>
          <a:ln w="9525">
            <a:noFill/>
            <a:miter lim="800000"/>
            <a:headEnd/>
            <a:tailEnd/>
          </a:ln>
          <a:effectLst/>
        </p:spPr>
      </p:pic>
      <p:sp>
        <p:nvSpPr>
          <p:cNvPr id="7" name="Title 6"/>
          <p:cNvSpPr>
            <a:spLocks noGrp="1"/>
          </p:cNvSpPr>
          <p:nvPr>
            <p:ph type="title"/>
          </p:nvPr>
        </p:nvSpPr>
        <p:spPr>
          <a:xfrm>
            <a:off x="457200" y="274638"/>
            <a:ext cx="8229600" cy="563562"/>
          </a:xfrm>
        </p:spPr>
        <p:txBody>
          <a:bodyPr/>
          <a:lstStyle/>
          <a:p>
            <a:r>
              <a:rPr lang="sv-SE" dirty="0" err="1"/>
              <a:t>Isoelectric</a:t>
            </a:r>
            <a:r>
              <a:rPr lang="sv-SE" dirty="0"/>
              <a:t> </a:t>
            </a:r>
            <a:r>
              <a:rPr lang="sv-SE" dirty="0" err="1"/>
              <a:t>Focusing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5" name="Picture 7" descr="ief-exmp"/>
          <p:cNvPicPr>
            <a:picLocks noChangeAspect="1" noChangeArrowheads="1"/>
          </p:cNvPicPr>
          <p:nvPr/>
        </p:nvPicPr>
        <p:blipFill>
          <a:blip r:embed="rId3"/>
          <a:srcRect/>
          <a:stretch>
            <a:fillRect/>
          </a:stretch>
        </p:blipFill>
        <p:spPr bwMode="auto">
          <a:xfrm>
            <a:off x="2362200" y="2120900"/>
            <a:ext cx="4343400" cy="2924175"/>
          </a:xfrm>
          <a:prstGeom prst="rect">
            <a:avLst/>
          </a:prstGeom>
          <a:noFill/>
        </p:spPr>
      </p:pic>
      <p:sp>
        <p:nvSpPr>
          <p:cNvPr id="37898" name="Text Box 10"/>
          <p:cNvSpPr txBox="1">
            <a:spLocks noChangeArrowheads="1"/>
          </p:cNvSpPr>
          <p:nvPr/>
        </p:nvSpPr>
        <p:spPr bwMode="auto">
          <a:xfrm>
            <a:off x="3276600" y="5273675"/>
            <a:ext cx="2667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IEF 4-6.5 pH gradient</a:t>
            </a:r>
            <a:r>
              <a:rPr lang="sv-SE"/>
              <a:t> </a:t>
            </a:r>
          </a:p>
        </p:txBody>
      </p:sp>
      <p:sp>
        <p:nvSpPr>
          <p:cNvPr id="7" name="Title 6"/>
          <p:cNvSpPr>
            <a:spLocks noGrp="1"/>
          </p:cNvSpPr>
          <p:nvPr>
            <p:ph type="title"/>
          </p:nvPr>
        </p:nvSpPr>
        <p:spPr/>
        <p:txBody>
          <a:bodyPr/>
          <a:lstStyle/>
          <a:p>
            <a:r>
              <a:rPr lang="sv-SE" dirty="0" err="1" smtClean="0"/>
              <a:t>Isoelectric</a:t>
            </a:r>
            <a:r>
              <a:rPr lang="sv-SE" dirty="0" smtClean="0"/>
              <a:t> </a:t>
            </a:r>
            <a:r>
              <a:rPr lang="sv-SE" dirty="0" err="1" smtClean="0"/>
              <a:t>Focusing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2971800" y="0"/>
            <a:ext cx="3429000" cy="1143000"/>
          </a:xfrm>
          <a:noFill/>
          <a:ln/>
        </p:spPr>
        <p:txBody>
          <a:bodyPr/>
          <a:lstStyle/>
          <a:p>
            <a:r>
              <a:rPr lang="sv-SE" b="1" dirty="0"/>
              <a:t>2D PAGE</a:t>
            </a:r>
          </a:p>
        </p:txBody>
      </p:sp>
      <p:pic>
        <p:nvPicPr>
          <p:cNvPr id="39948" name="Picture 12" descr="2DPAGE"/>
          <p:cNvPicPr>
            <a:picLocks noChangeAspect="1" noChangeArrowheads="1" noCrop="1"/>
          </p:cNvPicPr>
          <p:nvPr/>
        </p:nvPicPr>
        <p:blipFill>
          <a:blip r:embed="rId3"/>
          <a:srcRect/>
          <a:stretch>
            <a:fillRect/>
          </a:stretch>
        </p:blipFill>
        <p:spPr bwMode="auto">
          <a:xfrm>
            <a:off x="1795463" y="1304925"/>
            <a:ext cx="5553075" cy="50196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2971800" y="0"/>
            <a:ext cx="3429000" cy="1143000"/>
          </a:xfrm>
          <a:noFill/>
          <a:ln/>
        </p:spPr>
        <p:txBody>
          <a:bodyPr/>
          <a:lstStyle/>
          <a:p>
            <a:r>
              <a:rPr lang="sv-SE" b="1" dirty="0"/>
              <a:t>2D PAGE</a:t>
            </a:r>
          </a:p>
        </p:txBody>
      </p:sp>
      <p:pic>
        <p:nvPicPr>
          <p:cNvPr id="43013" name="Picture 5" descr="2Dexmp-hamster"/>
          <p:cNvPicPr>
            <a:picLocks noChangeAspect="1" noChangeArrowheads="1"/>
          </p:cNvPicPr>
          <p:nvPr/>
        </p:nvPicPr>
        <p:blipFill>
          <a:blip r:embed="rId3"/>
          <a:srcRect/>
          <a:stretch>
            <a:fillRect/>
          </a:stretch>
        </p:blipFill>
        <p:spPr bwMode="auto">
          <a:xfrm>
            <a:off x="838200" y="1066800"/>
            <a:ext cx="4868863" cy="5334000"/>
          </a:xfrm>
          <a:prstGeom prst="rect">
            <a:avLst/>
          </a:prstGeom>
          <a:noFill/>
        </p:spPr>
      </p:pic>
      <p:sp>
        <p:nvSpPr>
          <p:cNvPr id="43014" name="Text Box 6"/>
          <p:cNvSpPr txBox="1">
            <a:spLocks noChangeArrowheads="1"/>
          </p:cNvSpPr>
          <p:nvPr/>
        </p:nvSpPr>
        <p:spPr bwMode="auto">
          <a:xfrm>
            <a:off x="6096000" y="1600200"/>
            <a:ext cx="23622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sv-SE" sz="2400"/>
              <a:t>Lung V79 cells from chinese hamster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990600" y="381000"/>
            <a:ext cx="7315200" cy="990600"/>
          </a:xfrm>
          <a:noFill/>
          <a:ln/>
        </p:spPr>
        <p:txBody>
          <a:bodyPr/>
          <a:lstStyle/>
          <a:p>
            <a:r>
              <a:rPr lang="en-US" b="1" dirty="0"/>
              <a:t>Western Blotting (WB)</a:t>
            </a:r>
          </a:p>
        </p:txBody>
      </p:sp>
      <p:sp>
        <p:nvSpPr>
          <p:cNvPr id="53253" name="Text Box 5"/>
          <p:cNvSpPr txBox="1">
            <a:spLocks noChangeArrowheads="1"/>
          </p:cNvSpPr>
          <p:nvPr/>
        </p:nvSpPr>
        <p:spPr bwMode="auto">
          <a:xfrm>
            <a:off x="990600" y="1752600"/>
            <a:ext cx="7239000" cy="4108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WB is a protein detection technique that combines the separation power of SDS PAGE together with high recognition specificity of antibodies</a:t>
            </a:r>
            <a:r>
              <a:rPr lang="en-US" dirty="0"/>
              <a:t>   </a:t>
            </a:r>
            <a:endParaRPr lang="en-US" sz="2400" dirty="0"/>
          </a:p>
          <a:p>
            <a:pPr>
              <a:spcBef>
                <a:spcPct val="50000"/>
              </a:spcBef>
            </a:pPr>
            <a:r>
              <a:rPr lang="en-US" sz="2400" dirty="0"/>
              <a:t>An antibody against the target protein could be purified from serum of animals (mice, rabbits, goats) immunized with this protein</a:t>
            </a:r>
          </a:p>
          <a:p>
            <a:pPr>
              <a:spcBef>
                <a:spcPct val="50000"/>
              </a:spcBef>
            </a:pPr>
            <a:r>
              <a:rPr lang="en-US" sz="2400" dirty="0"/>
              <a:t>Alternatively, if protein contains a commonly used tag or </a:t>
            </a:r>
            <a:r>
              <a:rPr lang="en-US" sz="2400" dirty="0" err="1"/>
              <a:t>epitope</a:t>
            </a:r>
            <a:r>
              <a:rPr lang="en-US" sz="2400" dirty="0"/>
              <a:t>, an antibody against the tag/</a:t>
            </a:r>
            <a:r>
              <a:rPr lang="en-US" sz="2400" dirty="0" err="1"/>
              <a:t>epitope</a:t>
            </a:r>
            <a:r>
              <a:rPr lang="en-US" sz="2400" dirty="0"/>
              <a:t> could be purchase from a commercial source (e.g. anti-6 His antibody)</a:t>
            </a:r>
            <a:endParaRPr lang="sv-SE"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p:txBody>
          <a:bodyPr/>
          <a:lstStyle/>
          <a:p>
            <a:r>
              <a:rPr lang="en-US"/>
              <a:t>Uses of SDS-PAGE</a:t>
            </a:r>
          </a:p>
        </p:txBody>
      </p:sp>
      <p:sp>
        <p:nvSpPr>
          <p:cNvPr id="55300" name="Rectangle 4"/>
          <p:cNvSpPr>
            <a:spLocks noGrp="1" noChangeArrowheads="1"/>
          </p:cNvSpPr>
          <p:nvPr>
            <p:ph type="body" idx="1"/>
          </p:nvPr>
        </p:nvSpPr>
        <p:spPr>
          <a:xfrm>
            <a:off x="457200" y="2514600"/>
            <a:ext cx="8229600" cy="2971800"/>
          </a:xfrm>
          <a:noFill/>
        </p:spPr>
        <p:txBody>
          <a:bodyPr/>
          <a:lstStyle/>
          <a:p>
            <a:r>
              <a:rPr lang="en-US" dirty="0"/>
              <a:t>Determine protein size</a:t>
            </a:r>
          </a:p>
          <a:p>
            <a:r>
              <a:rPr lang="en-US" dirty="0"/>
              <a:t>Identify protein</a:t>
            </a:r>
          </a:p>
          <a:p>
            <a:r>
              <a:rPr lang="en-US" dirty="0"/>
              <a:t>Determine sample purity</a:t>
            </a:r>
          </a:p>
          <a:p>
            <a:r>
              <a:rPr lang="en-US" dirty="0"/>
              <a:t>Identify existence of disulfide bonds</a:t>
            </a:r>
          </a:p>
          <a:p>
            <a:r>
              <a:rPr lang="en-US" dirty="0"/>
              <a:t>Quantify amounts of protein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1295400" y="533400"/>
            <a:ext cx="6553200" cy="990600"/>
          </a:xfrm>
          <a:noFill/>
          <a:ln/>
        </p:spPr>
        <p:txBody>
          <a:bodyPr/>
          <a:lstStyle/>
          <a:p>
            <a:r>
              <a:rPr lang="en-US" b="1" dirty="0"/>
              <a:t>WB: 4</a:t>
            </a:r>
            <a:r>
              <a:rPr lang="en-US" b="1" dirty="0" smtClean="0"/>
              <a:t> Steps</a:t>
            </a:r>
            <a:endParaRPr lang="en-US" b="1" dirty="0"/>
          </a:p>
        </p:txBody>
      </p:sp>
      <p:sp>
        <p:nvSpPr>
          <p:cNvPr id="57349" name="Text Box 5"/>
          <p:cNvSpPr txBox="1">
            <a:spLocks noChangeArrowheads="1"/>
          </p:cNvSpPr>
          <p:nvPr/>
        </p:nvSpPr>
        <p:spPr bwMode="auto">
          <a:xfrm>
            <a:off x="1600200" y="1828800"/>
            <a:ext cx="6934200" cy="3013075"/>
          </a:xfrm>
          <a:prstGeom prst="rect">
            <a:avLst/>
          </a:prstGeom>
          <a:noFill/>
          <a:ln w="9525">
            <a:noFill/>
            <a:miter lim="800000"/>
            <a:headEnd/>
            <a:tailEnd/>
          </a:ln>
          <a:effectLst/>
        </p:spPr>
        <p:txBody>
          <a:bodyPr>
            <a:prstTxWarp prst="textNoShape">
              <a:avLst/>
            </a:prstTxWarp>
            <a:spAutoFit/>
          </a:bodyPr>
          <a:lstStyle/>
          <a:p>
            <a:pPr marL="342900" indent="-342900">
              <a:spcBef>
                <a:spcPct val="50000"/>
              </a:spcBef>
              <a:buFontTx/>
              <a:buAutoNum type="arabicPeriod"/>
            </a:pPr>
            <a:r>
              <a:rPr lang="sv-SE" sz="2400"/>
              <a:t>Separation of proteins using SDS PAGE</a:t>
            </a:r>
          </a:p>
          <a:p>
            <a:pPr marL="342900" indent="-342900">
              <a:spcBef>
                <a:spcPct val="50000"/>
              </a:spcBef>
            </a:pPr>
            <a:r>
              <a:rPr lang="sv-SE" sz="2400"/>
              <a:t>2. Transfer of the proteins onto e.g. a nitrocellulose membrane (blotting)</a:t>
            </a:r>
          </a:p>
          <a:p>
            <a:pPr marL="342900" indent="-342900">
              <a:spcBef>
                <a:spcPct val="50000"/>
              </a:spcBef>
            </a:pPr>
            <a:r>
              <a:rPr lang="sv-SE" sz="2400"/>
              <a:t>3. Immune reactions</a:t>
            </a:r>
          </a:p>
          <a:p>
            <a:pPr marL="342900" indent="-342900">
              <a:spcBef>
                <a:spcPct val="50000"/>
              </a:spcBef>
            </a:pPr>
            <a:r>
              <a:rPr lang="sv-SE" sz="2400"/>
              <a:t>4. Visualization </a:t>
            </a:r>
          </a:p>
          <a:p>
            <a:pPr marL="342900" indent="-342900">
              <a:spcBef>
                <a:spcPct val="50000"/>
              </a:spcBef>
            </a:pPr>
            <a:r>
              <a:rPr lang="sv-SE" sz="2400"/>
              <a:t>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533400" y="495300"/>
            <a:ext cx="8229600" cy="990600"/>
          </a:xfrm>
          <a:noFill/>
          <a:ln/>
        </p:spPr>
        <p:txBody>
          <a:bodyPr/>
          <a:lstStyle/>
          <a:p>
            <a:r>
              <a:rPr lang="en-US" b="1" dirty="0"/>
              <a:t>WB, Step 2: Blotting</a:t>
            </a:r>
          </a:p>
        </p:txBody>
      </p:sp>
      <p:sp>
        <p:nvSpPr>
          <p:cNvPr id="56326" name="Oval 6"/>
          <p:cNvSpPr>
            <a:spLocks noChangeArrowheads="1"/>
          </p:cNvSpPr>
          <p:nvPr/>
        </p:nvSpPr>
        <p:spPr bwMode="auto">
          <a:xfrm>
            <a:off x="1981200" y="1600200"/>
            <a:ext cx="457200" cy="304800"/>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pic>
        <p:nvPicPr>
          <p:cNvPr id="56327" name="Picture 7" descr="blot"/>
          <p:cNvPicPr>
            <a:picLocks noChangeAspect="1" noChangeArrowheads="1"/>
          </p:cNvPicPr>
          <p:nvPr/>
        </p:nvPicPr>
        <p:blipFill>
          <a:blip r:embed="rId3"/>
          <a:srcRect/>
          <a:stretch>
            <a:fillRect/>
          </a:stretch>
        </p:blipFill>
        <p:spPr bwMode="auto">
          <a:xfrm>
            <a:off x="1981200" y="1905000"/>
            <a:ext cx="4914219" cy="4191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533400" y="152400"/>
            <a:ext cx="8153400" cy="990600"/>
          </a:xfrm>
          <a:noFill/>
          <a:ln/>
        </p:spPr>
        <p:txBody>
          <a:bodyPr/>
          <a:lstStyle/>
          <a:p>
            <a:r>
              <a:rPr lang="en-US" b="1" dirty="0"/>
              <a:t>WB, Steps 3-4: Detection</a:t>
            </a:r>
          </a:p>
        </p:txBody>
      </p:sp>
      <p:pic>
        <p:nvPicPr>
          <p:cNvPr id="45074" name="Picture 18" descr="no_ab"/>
          <p:cNvPicPr>
            <a:picLocks noChangeAspect="1" noChangeArrowheads="1"/>
          </p:cNvPicPr>
          <p:nvPr/>
        </p:nvPicPr>
        <p:blipFill>
          <a:blip r:embed="rId3"/>
          <a:srcRect/>
          <a:stretch>
            <a:fillRect/>
          </a:stretch>
        </p:blipFill>
        <p:spPr bwMode="auto">
          <a:xfrm>
            <a:off x="1368425" y="5033963"/>
            <a:ext cx="5559425" cy="647700"/>
          </a:xfrm>
          <a:prstGeom prst="rect">
            <a:avLst/>
          </a:prstGeom>
          <a:noFill/>
        </p:spPr>
      </p:pic>
      <p:pic>
        <p:nvPicPr>
          <p:cNvPr id="45079" name="Picture 23" descr="WB-prim_ant"/>
          <p:cNvPicPr>
            <a:picLocks noChangeAspect="1" noChangeArrowheads="1"/>
          </p:cNvPicPr>
          <p:nvPr/>
        </p:nvPicPr>
        <p:blipFill>
          <a:blip r:embed="rId4"/>
          <a:srcRect/>
          <a:stretch>
            <a:fillRect/>
          </a:stretch>
        </p:blipFill>
        <p:spPr bwMode="auto">
          <a:xfrm>
            <a:off x="1371600" y="3556000"/>
            <a:ext cx="5556250" cy="2125663"/>
          </a:xfrm>
          <a:prstGeom prst="rect">
            <a:avLst/>
          </a:prstGeom>
          <a:noFill/>
        </p:spPr>
      </p:pic>
      <p:pic>
        <p:nvPicPr>
          <p:cNvPr id="45082" name="Picture 26" descr="WB-PA"/>
          <p:cNvPicPr>
            <a:picLocks noChangeAspect="1" noChangeArrowheads="1"/>
          </p:cNvPicPr>
          <p:nvPr/>
        </p:nvPicPr>
        <p:blipFill>
          <a:blip r:embed="rId5"/>
          <a:srcRect/>
          <a:stretch>
            <a:fillRect/>
          </a:stretch>
        </p:blipFill>
        <p:spPr bwMode="auto">
          <a:xfrm>
            <a:off x="1371600" y="1952625"/>
            <a:ext cx="5556250" cy="3729038"/>
          </a:xfrm>
          <a:prstGeom prst="rect">
            <a:avLst/>
          </a:prstGeom>
          <a:noFill/>
        </p:spPr>
      </p:pic>
      <p:pic>
        <p:nvPicPr>
          <p:cNvPr id="45083" name="Picture 27" descr="WB-PA1"/>
          <p:cNvPicPr>
            <a:picLocks noChangeAspect="1" noChangeArrowheads="1"/>
          </p:cNvPicPr>
          <p:nvPr/>
        </p:nvPicPr>
        <p:blipFill>
          <a:blip r:embed="rId6"/>
          <a:srcRect/>
          <a:stretch>
            <a:fillRect/>
          </a:stretch>
        </p:blipFill>
        <p:spPr bwMode="auto">
          <a:xfrm>
            <a:off x="1371600" y="1789113"/>
            <a:ext cx="5556250" cy="3892550"/>
          </a:xfrm>
          <a:prstGeom prst="rect">
            <a:avLst/>
          </a:prstGeom>
          <a:noFill/>
        </p:spPr>
      </p:pic>
      <p:pic>
        <p:nvPicPr>
          <p:cNvPr id="45084" name="Picture 28" descr="WB-PA1+reporter"/>
          <p:cNvPicPr>
            <a:picLocks noChangeAspect="1" noChangeArrowheads="1"/>
          </p:cNvPicPr>
          <p:nvPr/>
        </p:nvPicPr>
        <p:blipFill>
          <a:blip r:embed="rId7"/>
          <a:srcRect/>
          <a:stretch>
            <a:fillRect/>
          </a:stretch>
        </p:blipFill>
        <p:spPr bwMode="auto">
          <a:xfrm>
            <a:off x="1676400" y="2035175"/>
            <a:ext cx="6100763" cy="3646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24" name="Rectangle 64"/>
          <p:cNvSpPr>
            <a:spLocks noChangeArrowheads="1"/>
          </p:cNvSpPr>
          <p:nvPr/>
        </p:nvSpPr>
        <p:spPr bwMode="auto">
          <a:xfrm>
            <a:off x="0" y="2286000"/>
            <a:ext cx="2133600" cy="3124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962" name="Rectangle 2"/>
          <p:cNvSpPr>
            <a:spLocks noGrp="1" noChangeArrowheads="1"/>
          </p:cNvSpPr>
          <p:nvPr>
            <p:ph type="title"/>
          </p:nvPr>
        </p:nvSpPr>
        <p:spPr>
          <a:xfrm>
            <a:off x="228600" y="0"/>
            <a:ext cx="6781800" cy="685800"/>
          </a:xfrm>
        </p:spPr>
        <p:txBody>
          <a:bodyPr/>
          <a:lstStyle/>
          <a:p>
            <a:r>
              <a:rPr lang="en-US" sz="4000"/>
              <a:t>Assess purity – screen 2</a:t>
            </a:r>
          </a:p>
        </p:txBody>
      </p:sp>
      <p:sp>
        <p:nvSpPr>
          <p:cNvPr id="40963" name="Rectangle 3"/>
          <p:cNvSpPr>
            <a:spLocks noGrp="1" noChangeArrowheads="1"/>
          </p:cNvSpPr>
          <p:nvPr>
            <p:ph type="body" sz="half" idx="2"/>
          </p:nvPr>
        </p:nvSpPr>
        <p:spPr>
          <a:xfrm>
            <a:off x="3048000" y="1143000"/>
            <a:ext cx="5314950" cy="868363"/>
          </a:xfrm>
        </p:spPr>
        <p:txBody>
          <a:bodyPr>
            <a:normAutofit fontScale="85000" lnSpcReduction="20000"/>
          </a:bodyPr>
          <a:lstStyle/>
          <a:p>
            <a:pPr marL="762000" lvl="1" indent="-304800">
              <a:buFontTx/>
              <a:buAutoNum type="arabicPeriod"/>
            </a:pPr>
            <a:r>
              <a:rPr lang="en-US" sz="1600"/>
              <a:t>Look at it on a gel. A monomer should have </a:t>
            </a:r>
            <a:r>
              <a:rPr lang="en-US" sz="1600" u="sng"/>
              <a:t>one</a:t>
            </a:r>
            <a:r>
              <a:rPr lang="en-US" sz="1600"/>
              <a:t> band.</a:t>
            </a:r>
          </a:p>
          <a:p>
            <a:pPr marL="762000" lvl="1" indent="-304800">
              <a:buFontTx/>
              <a:buAutoNum type="arabicPeriod"/>
            </a:pPr>
            <a:r>
              <a:rPr lang="en-US" sz="1600"/>
              <a:t>Calculate the </a:t>
            </a:r>
            <a:r>
              <a:rPr lang="en-US" sz="1600" i="1"/>
              <a:t>specific activity</a:t>
            </a:r>
            <a:r>
              <a:rPr lang="en-US" sz="1600"/>
              <a:t> by doing a careful quantitative assay for enzyme activity/total protein.</a:t>
            </a:r>
          </a:p>
          <a:p>
            <a:pPr marL="762000" lvl="1" indent="-304800">
              <a:buFontTx/>
              <a:buAutoNum type="arabicPeriod"/>
            </a:pPr>
            <a:endParaRPr lang="en-US" sz="1600"/>
          </a:p>
        </p:txBody>
      </p:sp>
      <p:sp>
        <p:nvSpPr>
          <p:cNvPr id="40964" name="Rectangle 4"/>
          <p:cNvSpPr>
            <a:spLocks noChangeArrowheads="1"/>
          </p:cNvSpPr>
          <p:nvPr/>
        </p:nvSpPr>
        <p:spPr bwMode="auto">
          <a:xfrm>
            <a:off x="152400" y="2362200"/>
            <a:ext cx="1828800" cy="2971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40965" name="Line 5"/>
          <p:cNvSpPr>
            <a:spLocks noChangeShapeType="1"/>
          </p:cNvSpPr>
          <p:nvPr/>
        </p:nvSpPr>
        <p:spPr bwMode="auto">
          <a:xfrm>
            <a:off x="182563" y="2501900"/>
            <a:ext cx="228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966" name="Line 6"/>
          <p:cNvSpPr>
            <a:spLocks noChangeShapeType="1"/>
          </p:cNvSpPr>
          <p:nvPr/>
        </p:nvSpPr>
        <p:spPr bwMode="auto">
          <a:xfrm>
            <a:off x="639763" y="2514600"/>
            <a:ext cx="228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967" name="Line 7"/>
          <p:cNvSpPr>
            <a:spLocks noChangeShapeType="1"/>
          </p:cNvSpPr>
          <p:nvPr/>
        </p:nvSpPr>
        <p:spPr bwMode="auto">
          <a:xfrm>
            <a:off x="1122363" y="2527300"/>
            <a:ext cx="228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968" name="Line 8"/>
          <p:cNvSpPr>
            <a:spLocks noChangeShapeType="1"/>
          </p:cNvSpPr>
          <p:nvPr/>
        </p:nvSpPr>
        <p:spPr bwMode="auto">
          <a:xfrm>
            <a:off x="1643063" y="2514600"/>
            <a:ext cx="228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969" name="Rectangle 9"/>
          <p:cNvSpPr>
            <a:spLocks noChangeArrowheads="1"/>
          </p:cNvSpPr>
          <p:nvPr/>
        </p:nvSpPr>
        <p:spPr bwMode="auto">
          <a:xfrm>
            <a:off x="639763" y="2743200"/>
            <a:ext cx="228600" cy="2590800"/>
          </a:xfrm>
          <a:prstGeom prst="rect">
            <a:avLst/>
          </a:prstGeom>
          <a:pattFill prst="dkHorz">
            <a:fgClr>
              <a:schemeClr val="accent2"/>
            </a:fgClr>
            <a:bgClr>
              <a:schemeClr val="bg1"/>
            </a:bgClr>
          </a:pattFill>
          <a:ln w="9525">
            <a:noFill/>
            <a:miter lim="800000"/>
            <a:headEnd/>
            <a:tailEnd/>
          </a:ln>
          <a:effectLst/>
        </p:spPr>
        <p:txBody>
          <a:bodyPr wrap="none" anchor="ctr">
            <a:prstTxWarp prst="textNoShape">
              <a:avLst/>
            </a:prstTxWarp>
          </a:bodyPr>
          <a:lstStyle/>
          <a:p>
            <a:endParaRPr lang="en-US"/>
          </a:p>
        </p:txBody>
      </p:sp>
      <p:sp>
        <p:nvSpPr>
          <p:cNvPr id="40970" name="Line 10"/>
          <p:cNvSpPr>
            <a:spLocks noChangeShapeType="1"/>
          </p:cNvSpPr>
          <p:nvPr/>
        </p:nvSpPr>
        <p:spPr bwMode="auto">
          <a:xfrm>
            <a:off x="182563" y="27432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71" name="Line 11"/>
          <p:cNvSpPr>
            <a:spLocks noChangeShapeType="1"/>
          </p:cNvSpPr>
          <p:nvPr/>
        </p:nvSpPr>
        <p:spPr bwMode="auto">
          <a:xfrm>
            <a:off x="182563" y="29718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72" name="Line 12"/>
          <p:cNvSpPr>
            <a:spLocks noChangeShapeType="1"/>
          </p:cNvSpPr>
          <p:nvPr/>
        </p:nvSpPr>
        <p:spPr bwMode="auto">
          <a:xfrm>
            <a:off x="182563" y="35052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73" name="Line 13"/>
          <p:cNvSpPr>
            <a:spLocks noChangeShapeType="1"/>
          </p:cNvSpPr>
          <p:nvPr/>
        </p:nvSpPr>
        <p:spPr bwMode="auto">
          <a:xfrm>
            <a:off x="182563" y="40386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74" name="Line 14"/>
          <p:cNvSpPr>
            <a:spLocks noChangeShapeType="1"/>
          </p:cNvSpPr>
          <p:nvPr/>
        </p:nvSpPr>
        <p:spPr bwMode="auto">
          <a:xfrm>
            <a:off x="182563" y="47244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75" name="Line 15"/>
          <p:cNvSpPr>
            <a:spLocks noChangeShapeType="1"/>
          </p:cNvSpPr>
          <p:nvPr/>
        </p:nvSpPr>
        <p:spPr bwMode="auto">
          <a:xfrm>
            <a:off x="182563" y="1524000"/>
            <a:ext cx="1524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0976" name="Line 16"/>
          <p:cNvSpPr>
            <a:spLocks noChangeShapeType="1"/>
          </p:cNvSpPr>
          <p:nvPr/>
        </p:nvSpPr>
        <p:spPr bwMode="auto">
          <a:xfrm flipH="1">
            <a:off x="855663" y="1295400"/>
            <a:ext cx="49530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0977" name="Text Box 17"/>
          <p:cNvSpPr txBox="1">
            <a:spLocks noGrp="1" noChangeArrowheads="1"/>
          </p:cNvSpPr>
          <p:nvPr>
            <p:ph type="body" sz="half" idx="1"/>
          </p:nvPr>
        </p:nvSpPr>
        <p:spPr>
          <a:xfrm>
            <a:off x="0" y="838200"/>
            <a:ext cx="3886200" cy="5105400"/>
          </a:xfrm>
          <a:noFill/>
          <a:ln/>
        </p:spPr>
        <p:txBody>
          <a:bodyPr/>
          <a:lstStyle/>
          <a:p>
            <a:pPr>
              <a:spcBef>
                <a:spcPct val="0"/>
              </a:spcBef>
              <a:buFontTx/>
              <a:buNone/>
            </a:pPr>
            <a:r>
              <a:rPr lang="en-US" sz="1800"/>
              <a:t>Standards | Crude Ext.| Pooled</a:t>
            </a:r>
          </a:p>
          <a:p>
            <a:pPr>
              <a:spcBef>
                <a:spcPct val="0"/>
              </a:spcBef>
              <a:buFontTx/>
              <a:buNone/>
            </a:pPr>
            <a:r>
              <a:rPr lang="en-US" sz="1800"/>
              <a:t>fractions</a:t>
            </a:r>
          </a:p>
          <a:p>
            <a:pPr>
              <a:spcBef>
                <a:spcPct val="0"/>
              </a:spcBef>
              <a:buFontTx/>
              <a:buNone/>
            </a:pPr>
            <a:endParaRPr lang="en-US" sz="1800"/>
          </a:p>
        </p:txBody>
      </p:sp>
      <p:sp>
        <p:nvSpPr>
          <p:cNvPr id="40978" name="Line 18"/>
          <p:cNvSpPr>
            <a:spLocks noChangeShapeType="1"/>
          </p:cNvSpPr>
          <p:nvPr/>
        </p:nvSpPr>
        <p:spPr bwMode="auto">
          <a:xfrm>
            <a:off x="1096963" y="33528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79" name="Line 19"/>
          <p:cNvSpPr>
            <a:spLocks noChangeShapeType="1"/>
          </p:cNvSpPr>
          <p:nvPr/>
        </p:nvSpPr>
        <p:spPr bwMode="auto">
          <a:xfrm>
            <a:off x="1122363" y="3668713"/>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
        <p:nvSpPr>
          <p:cNvPr id="40980" name="Line 20"/>
          <p:cNvSpPr>
            <a:spLocks noChangeShapeType="1"/>
          </p:cNvSpPr>
          <p:nvPr/>
        </p:nvSpPr>
        <p:spPr bwMode="auto">
          <a:xfrm flipH="1">
            <a:off x="1447800" y="1524000"/>
            <a:ext cx="80645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aphicFrame>
        <p:nvGraphicFramePr>
          <p:cNvPr id="40981" name="Group 21"/>
          <p:cNvGraphicFramePr>
            <a:graphicFrameLocks noGrp="1"/>
          </p:cNvGraphicFramePr>
          <p:nvPr/>
        </p:nvGraphicFramePr>
        <p:xfrm>
          <a:off x="2362200" y="3048000"/>
          <a:ext cx="6356350" cy="2878328"/>
        </p:xfrm>
        <a:graphic>
          <a:graphicData uri="http://schemas.openxmlformats.org/drawingml/2006/table">
            <a:tbl>
              <a:tblPr/>
              <a:tblGrid>
                <a:gridCol w="1327150"/>
                <a:gridCol w="912813"/>
                <a:gridCol w="1158875"/>
                <a:gridCol w="1158875"/>
                <a:gridCol w="1798637"/>
              </a:tblGrid>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Procedure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Fraction vol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Total Prot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Activity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Specific activity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Units/mg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Crude cellular extract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Separation method 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80000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26" charset="0"/>
                        </a:rPr>
                        <a:t>Separation method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2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26"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26"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Comic Sans MS" pitchFamily="26" charset="0"/>
                        </a:rPr>
                        <a:t>15000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13" name="Text Box 53"/>
          <p:cNvSpPr txBox="1">
            <a:spLocks noChangeArrowheads="1"/>
          </p:cNvSpPr>
          <p:nvPr/>
        </p:nvSpPr>
        <p:spPr bwMode="auto">
          <a:xfrm>
            <a:off x="2971800" y="2468563"/>
            <a:ext cx="1293813" cy="274637"/>
          </a:xfrm>
          <a:prstGeom prst="rect">
            <a:avLst/>
          </a:prstGeom>
          <a:noFill/>
          <a:ln w="9525">
            <a:noFill/>
            <a:miter lim="800000"/>
            <a:headEnd/>
            <a:tailEnd/>
          </a:ln>
          <a:effectLst/>
        </p:spPr>
        <p:txBody>
          <a:bodyPr wrap="none">
            <a:prstTxWarp prst="textNoShape">
              <a:avLst/>
            </a:prstTxWarp>
            <a:spAutoFit/>
          </a:bodyPr>
          <a:lstStyle/>
          <a:p>
            <a:pPr eaLnBrk="1" hangingPunct="1"/>
            <a:r>
              <a:rPr lang="en-US" sz="1200">
                <a:solidFill>
                  <a:schemeClr val="tx1"/>
                </a:solidFill>
                <a:latin typeface="Times New Roman" pitchFamily="26" charset="0"/>
              </a:rPr>
              <a:t>Purification Table</a:t>
            </a:r>
          </a:p>
        </p:txBody>
      </p:sp>
      <p:sp>
        <p:nvSpPr>
          <p:cNvPr id="41014" name="Text Box 54"/>
          <p:cNvSpPr txBox="1">
            <a:spLocks noChangeArrowheads="1"/>
          </p:cNvSpPr>
          <p:nvPr/>
        </p:nvSpPr>
        <p:spPr bwMode="auto">
          <a:xfrm>
            <a:off x="1295400" y="5853113"/>
            <a:ext cx="2408238" cy="1004887"/>
          </a:xfrm>
          <a:prstGeom prst="rect">
            <a:avLst/>
          </a:prstGeom>
          <a:noFill/>
          <a:ln w="9525">
            <a:noFill/>
            <a:miter lim="800000"/>
            <a:headEnd/>
            <a:tailEnd/>
          </a:ln>
          <a:effectLst/>
        </p:spPr>
        <p:txBody>
          <a:bodyPr>
            <a:prstTxWarp prst="textNoShape">
              <a:avLst/>
            </a:prstTxWarp>
            <a:spAutoFit/>
          </a:bodyPr>
          <a:lstStyle/>
          <a:p>
            <a:pPr marL="457200" indent="-457200" eaLnBrk="1" hangingPunct="1"/>
            <a:r>
              <a:rPr lang="en-US" sz="1200">
                <a:solidFill>
                  <a:schemeClr val="tx1"/>
                </a:solidFill>
                <a:latin typeface="Times New Roman" pitchFamily="26" charset="0"/>
              </a:rPr>
              <a:t>Results: </a:t>
            </a:r>
          </a:p>
          <a:p>
            <a:pPr marL="457200" indent="-457200" eaLnBrk="1" hangingPunct="1">
              <a:buFontTx/>
              <a:buAutoNum type="arabicPeriod"/>
            </a:pPr>
            <a:r>
              <a:rPr lang="en-US" sz="1200">
                <a:solidFill>
                  <a:schemeClr val="tx1"/>
                </a:solidFill>
                <a:latin typeface="Times New Roman" pitchFamily="26" charset="0"/>
              </a:rPr>
              <a:t>Gel shows one band</a:t>
            </a:r>
          </a:p>
          <a:p>
            <a:pPr marL="457200" indent="-457200" eaLnBrk="1" hangingPunct="1">
              <a:buFontTx/>
              <a:buAutoNum type="arabicPeriod"/>
            </a:pPr>
            <a:r>
              <a:rPr lang="en-US" sz="1200">
                <a:solidFill>
                  <a:schemeClr val="tx1"/>
                </a:solidFill>
                <a:latin typeface="Times New Roman" pitchFamily="26" charset="0"/>
              </a:rPr>
              <a:t>Specific activity is 15000.  </a:t>
            </a:r>
          </a:p>
          <a:p>
            <a:pPr marL="457200" indent="-457200" eaLnBrk="1" hangingPunct="1">
              <a:buFontTx/>
              <a:buAutoNum type="arabicPeriod"/>
            </a:pPr>
            <a:r>
              <a:rPr lang="en-US" sz="1200">
                <a:solidFill>
                  <a:schemeClr val="tx1"/>
                </a:solidFill>
                <a:latin typeface="Times New Roman" pitchFamily="26" charset="0"/>
              </a:rPr>
              <a:t>Looks good</a:t>
            </a:r>
          </a:p>
          <a:p>
            <a:pPr marL="457200" indent="-457200" eaLnBrk="1" hangingPunct="1">
              <a:buFontTx/>
              <a:buAutoNum type="arabicPeriod"/>
            </a:pPr>
            <a:endParaRPr lang="en-US" sz="1200">
              <a:solidFill>
                <a:schemeClr val="tx1"/>
              </a:solidFill>
              <a:latin typeface="Times New Roman" pitchFamily="26" charset="0"/>
            </a:endParaRPr>
          </a:p>
        </p:txBody>
      </p:sp>
      <p:grpSp>
        <p:nvGrpSpPr>
          <p:cNvPr id="2" name="Group 55"/>
          <p:cNvGrpSpPr>
            <a:grpSpLocks/>
          </p:cNvGrpSpPr>
          <p:nvPr/>
        </p:nvGrpSpPr>
        <p:grpSpPr bwMode="auto">
          <a:xfrm>
            <a:off x="7391400" y="381000"/>
            <a:ext cx="533400" cy="533400"/>
            <a:chOff x="2352" y="720"/>
            <a:chExt cx="480" cy="720"/>
          </a:xfrm>
        </p:grpSpPr>
        <p:sp>
          <p:nvSpPr>
            <p:cNvPr id="41016" name="Oval 56"/>
            <p:cNvSpPr>
              <a:spLocks noChangeArrowheads="1"/>
            </p:cNvSpPr>
            <p:nvPr/>
          </p:nvSpPr>
          <p:spPr bwMode="auto">
            <a:xfrm rot="-6986006">
              <a:off x="2400" y="1248"/>
              <a:ext cx="96" cy="96"/>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endParaRPr lang="en-US"/>
            </a:p>
          </p:txBody>
        </p:sp>
        <p:sp>
          <p:nvSpPr>
            <p:cNvPr id="41017" name="Oval 57"/>
            <p:cNvSpPr>
              <a:spLocks noChangeArrowheads="1"/>
            </p:cNvSpPr>
            <p:nvPr/>
          </p:nvSpPr>
          <p:spPr bwMode="auto">
            <a:xfrm rot="13852532">
              <a:off x="2496" y="1104"/>
              <a:ext cx="96" cy="96"/>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endParaRPr lang="en-US"/>
            </a:p>
          </p:txBody>
        </p:sp>
        <p:sp>
          <p:nvSpPr>
            <p:cNvPr id="41018" name="Oval 58"/>
            <p:cNvSpPr>
              <a:spLocks noChangeArrowheads="1"/>
            </p:cNvSpPr>
            <p:nvPr/>
          </p:nvSpPr>
          <p:spPr bwMode="auto">
            <a:xfrm rot="-14267739">
              <a:off x="2544" y="1296"/>
              <a:ext cx="96" cy="96"/>
            </a:xfrm>
            <a:prstGeom prst="ellipse">
              <a:avLst/>
            </a:prstGeom>
            <a:solidFill>
              <a:srgbClr val="FF5050"/>
            </a:solidFill>
            <a:ln w="9525">
              <a:solidFill>
                <a:schemeClr val="tx1"/>
              </a:solidFill>
              <a:round/>
              <a:headEnd/>
              <a:tailEnd/>
            </a:ln>
            <a:effectLst/>
          </p:spPr>
          <p:txBody>
            <a:bodyPr wrap="none" anchor="ctr">
              <a:prstTxWarp prst="textNoShape">
                <a:avLst/>
              </a:prstTxWarp>
            </a:bodyPr>
            <a:lstStyle/>
            <a:p>
              <a:endParaRPr lang="en-US"/>
            </a:p>
          </p:txBody>
        </p:sp>
        <p:sp>
          <p:nvSpPr>
            <p:cNvPr id="41019" name="Oval 59"/>
            <p:cNvSpPr>
              <a:spLocks noChangeArrowheads="1"/>
            </p:cNvSpPr>
            <p:nvPr/>
          </p:nvSpPr>
          <p:spPr bwMode="auto">
            <a:xfrm rot="-13272222">
              <a:off x="2640" y="1248"/>
              <a:ext cx="96" cy="96"/>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endParaRPr lang="en-US"/>
            </a:p>
          </p:txBody>
        </p:sp>
        <p:sp>
          <p:nvSpPr>
            <p:cNvPr id="41020" name="Oval 60"/>
            <p:cNvSpPr>
              <a:spLocks noChangeArrowheads="1"/>
            </p:cNvSpPr>
            <p:nvPr/>
          </p:nvSpPr>
          <p:spPr bwMode="auto">
            <a:xfrm rot="-13272222">
              <a:off x="2688" y="1104"/>
              <a:ext cx="96" cy="96"/>
            </a:xfrm>
            <a:prstGeom prst="ellipse">
              <a:avLst/>
            </a:prstGeom>
            <a:solidFill>
              <a:srgbClr val="FF5050"/>
            </a:solidFill>
            <a:ln w="9525">
              <a:solidFill>
                <a:schemeClr val="tx1"/>
              </a:solidFill>
              <a:round/>
              <a:headEnd/>
              <a:tailEnd/>
            </a:ln>
            <a:effectLst/>
          </p:spPr>
          <p:txBody>
            <a:bodyPr wrap="none" anchor="ctr">
              <a:prstTxWarp prst="textNoShape">
                <a:avLst/>
              </a:prstTxWarp>
            </a:bodyPr>
            <a:lstStyle/>
            <a:p>
              <a:endParaRPr lang="en-US"/>
            </a:p>
          </p:txBody>
        </p:sp>
        <p:sp>
          <p:nvSpPr>
            <p:cNvPr id="41021" name="AutoShape 61"/>
            <p:cNvSpPr>
              <a:spLocks noChangeArrowheads="1"/>
            </p:cNvSpPr>
            <p:nvPr/>
          </p:nvSpPr>
          <p:spPr bwMode="auto">
            <a:xfrm>
              <a:off x="2352" y="720"/>
              <a:ext cx="480" cy="720"/>
            </a:xfrm>
            <a:prstGeom prst="flowChartMagneticDisk">
              <a:avLst/>
            </a:prstGeom>
            <a:noFill/>
            <a:ln w="9525">
              <a:solidFill>
                <a:schemeClr val="tx1"/>
              </a:solidFill>
              <a:round/>
              <a:headEnd/>
              <a:tailEnd/>
            </a:ln>
            <a:effectLst/>
          </p:spPr>
          <p:txBody>
            <a:bodyPr wrap="none" anchor="ctr">
              <a:prstTxWarp prst="textNoShape">
                <a:avLst/>
              </a:prstTxWarp>
            </a:bodyPr>
            <a:lstStyle/>
            <a:p>
              <a:endParaRPr lang="en-US"/>
            </a:p>
          </p:txBody>
        </p:sp>
      </p:grpSp>
      <p:sp>
        <p:nvSpPr>
          <p:cNvPr id="41022" name="Text Box 62"/>
          <p:cNvSpPr txBox="1">
            <a:spLocks noChangeArrowheads="1"/>
          </p:cNvSpPr>
          <p:nvPr/>
        </p:nvSpPr>
        <p:spPr bwMode="auto">
          <a:xfrm>
            <a:off x="4265613" y="6072188"/>
            <a:ext cx="2990850" cy="274637"/>
          </a:xfrm>
          <a:prstGeom prst="rect">
            <a:avLst/>
          </a:prstGeom>
          <a:noFill/>
          <a:ln w="9525">
            <a:noFill/>
            <a:miter lim="800000"/>
            <a:headEnd/>
            <a:tailEnd/>
          </a:ln>
          <a:effectLst/>
        </p:spPr>
        <p:txBody>
          <a:bodyPr wrap="none">
            <a:prstTxWarp prst="textNoShape">
              <a:avLst/>
            </a:prstTxWarp>
            <a:spAutoFit/>
          </a:bodyPr>
          <a:lstStyle/>
          <a:p>
            <a:pPr eaLnBrk="1" hangingPunct="1"/>
            <a:r>
              <a:rPr lang="en-US" sz="1200">
                <a:solidFill>
                  <a:schemeClr val="tx1"/>
                </a:solidFill>
                <a:latin typeface="Times New Roman" pitchFamily="26" charset="0"/>
              </a:rPr>
              <a:t>Your protein seems pure. YOU’RE DONE!!!.</a:t>
            </a:r>
          </a:p>
        </p:txBody>
      </p:sp>
      <p:sp>
        <p:nvSpPr>
          <p:cNvPr id="41023" name="Line 63"/>
          <p:cNvSpPr>
            <a:spLocks noChangeShapeType="1"/>
          </p:cNvSpPr>
          <p:nvPr/>
        </p:nvSpPr>
        <p:spPr bwMode="auto">
          <a:xfrm>
            <a:off x="1612900" y="3492500"/>
            <a:ext cx="304800" cy="0"/>
          </a:xfrm>
          <a:prstGeom prst="line">
            <a:avLst/>
          </a:prstGeom>
          <a:noFill/>
          <a:ln w="57150">
            <a:solidFill>
              <a:schemeClr val="accent2"/>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r>
              <a:rPr lang="en-US">
                <a:latin typeface="Georgia" pitchFamily="26" charset="0"/>
              </a:rPr>
              <a:t>Applications</a:t>
            </a:r>
          </a:p>
        </p:txBody>
      </p:sp>
      <p:sp>
        <p:nvSpPr>
          <p:cNvPr id="132099" name="Rectangle 3"/>
          <p:cNvSpPr>
            <a:spLocks noGrp="1" noChangeArrowheads="1"/>
          </p:cNvSpPr>
          <p:nvPr>
            <p:ph type="body" idx="4294967295"/>
          </p:nvPr>
        </p:nvSpPr>
        <p:spPr/>
        <p:txBody>
          <a:bodyPr/>
          <a:lstStyle/>
          <a:p>
            <a:pPr>
              <a:spcBef>
                <a:spcPts val="1872"/>
              </a:spcBef>
            </a:pPr>
            <a:r>
              <a:rPr lang="en-US" sz="2800" dirty="0">
                <a:latin typeface="Georgia" pitchFamily="26" charset="0"/>
              </a:rPr>
              <a:t>SDS-PAGE</a:t>
            </a:r>
          </a:p>
          <a:p>
            <a:pPr lvl="1">
              <a:spcBef>
                <a:spcPts val="1872"/>
              </a:spcBef>
            </a:pPr>
            <a:r>
              <a:rPr lang="en-US" sz="2400" dirty="0">
                <a:latin typeface="Georgia" pitchFamily="26" charset="0"/>
              </a:rPr>
              <a:t>Isolation of protein</a:t>
            </a:r>
          </a:p>
          <a:p>
            <a:pPr lvl="1">
              <a:spcBef>
                <a:spcPts val="1872"/>
              </a:spcBef>
            </a:pPr>
            <a:r>
              <a:rPr lang="en-US" sz="2400" dirty="0">
                <a:latin typeface="Georgia" pitchFamily="26" charset="0"/>
              </a:rPr>
              <a:t>Approximating the length of a polypeptide</a:t>
            </a:r>
          </a:p>
          <a:p>
            <a:pPr lvl="1">
              <a:spcBef>
                <a:spcPts val="1872"/>
              </a:spcBef>
            </a:pPr>
            <a:r>
              <a:rPr lang="en-US" sz="2400" dirty="0">
                <a:latin typeface="Georgia" pitchFamily="26" charset="0"/>
              </a:rPr>
              <a:t>Determining the molecular weight of protein bands</a:t>
            </a:r>
            <a:endParaRPr lang="en-US" sz="2400" dirty="0" smtClean="0">
              <a:latin typeface="Georgia" pitchFamily="26" charset="0"/>
            </a:endParaRPr>
          </a:p>
          <a:p>
            <a:pPr lvl="1">
              <a:spcBef>
                <a:spcPts val="1872"/>
              </a:spcBef>
            </a:pPr>
            <a:endParaRPr lang="en-US" sz="2400" dirty="0">
              <a:latin typeface="Georgia" pitchFamily="26" charset="0"/>
            </a:endParaRPr>
          </a:p>
        </p:txBody>
      </p:sp>
      <p:sp>
        <p:nvSpPr>
          <p:cNvPr id="15365"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prstTxWarp prst="textNoShape">
              <a:avLst/>
            </a:prstTxWarp>
          </a:bodyPr>
          <a:lstStyle/>
          <a:p>
            <a:pPr algn="ctr"/>
            <a:r>
              <a:rPr lang="en-US" sz="1400" b="1">
                <a:latin typeface="Tahoma" pitchFamily="26" charset="0"/>
              </a:rPr>
              <a:t>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9" name="Rectangle 5"/>
          <p:cNvSpPr>
            <a:spLocks noGrp="1" noChangeArrowheads="1"/>
          </p:cNvSpPr>
          <p:nvPr>
            <p:ph type="title"/>
          </p:nvPr>
        </p:nvSpPr>
        <p:spPr/>
        <p:txBody>
          <a:bodyPr/>
          <a:lstStyle/>
          <a:p>
            <a:endParaRPr lang="en-US"/>
          </a:p>
        </p:txBody>
      </p:sp>
      <p:graphicFrame>
        <p:nvGraphicFramePr>
          <p:cNvPr id="62468" name="Object 4"/>
          <p:cNvGraphicFramePr>
            <a:graphicFrameLocks noChangeAspect="1"/>
          </p:cNvGraphicFramePr>
          <p:nvPr>
            <p:ph idx="1"/>
          </p:nvPr>
        </p:nvGraphicFramePr>
        <p:xfrm>
          <a:off x="1143000" y="228600"/>
          <a:ext cx="7239000" cy="4826000"/>
        </p:xfrm>
        <a:graphic>
          <a:graphicData uri="http://schemas.openxmlformats.org/presentationml/2006/ole">
            <p:oleObj spid="_x0000_s86018" name="Chart" r:id="rId3" imgW="5105400" imgH="3479800" progId="Excel.Sheet.8">
              <p:embed/>
            </p:oleObj>
          </a:graphicData>
        </a:graphic>
      </p:graphicFrame>
      <p:sp>
        <p:nvSpPr>
          <p:cNvPr id="62471" name="Text Box 7"/>
          <p:cNvSpPr txBox="1">
            <a:spLocks noChangeArrowheads="1"/>
          </p:cNvSpPr>
          <p:nvPr/>
        </p:nvSpPr>
        <p:spPr bwMode="auto">
          <a:xfrm>
            <a:off x="838200" y="5257800"/>
            <a:ext cx="8015288" cy="1006475"/>
          </a:xfrm>
          <a:prstGeom prst="rect">
            <a:avLst/>
          </a:prstGeom>
          <a:noFill/>
          <a:ln w="9525">
            <a:noFill/>
            <a:miter lim="800000"/>
            <a:headEnd/>
            <a:tailEnd/>
          </a:ln>
          <a:effectLst/>
        </p:spPr>
        <p:txBody>
          <a:bodyPr wrap="none">
            <a:prstTxWarp prst="textNoShape">
              <a:avLst/>
            </a:prstTxWarp>
            <a:spAutoFit/>
          </a:bodyPr>
          <a:lstStyle/>
          <a:p>
            <a:pPr>
              <a:buFontTx/>
              <a:buChar char="•"/>
            </a:pPr>
            <a:r>
              <a:rPr lang="en-US" sz="2000"/>
              <a:t>Logarithmic scale graph</a:t>
            </a:r>
          </a:p>
          <a:p>
            <a:pPr>
              <a:buFontTx/>
              <a:buChar char="•"/>
            </a:pPr>
            <a:endParaRPr lang="en-US" sz="2000"/>
          </a:p>
          <a:p>
            <a:pPr>
              <a:buFontTx/>
              <a:buChar char="•"/>
            </a:pPr>
            <a:r>
              <a:rPr lang="en-US" sz="2000"/>
              <a:t>Trendline is </a:t>
            </a:r>
            <a:r>
              <a:rPr lang="en-US" sz="2000" b="1"/>
              <a:t>exponential</a:t>
            </a:r>
            <a:r>
              <a:rPr lang="en-US" sz="2000"/>
              <a:t>, but on this type of graph it appears linear</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for Report</a:t>
            </a:r>
            <a:endParaRPr lang="en-US" dirty="0"/>
          </a:p>
        </p:txBody>
      </p:sp>
      <p:sp>
        <p:nvSpPr>
          <p:cNvPr id="3" name="Content Placeholder 2"/>
          <p:cNvSpPr>
            <a:spLocks noGrp="1"/>
          </p:cNvSpPr>
          <p:nvPr>
            <p:ph idx="1"/>
          </p:nvPr>
        </p:nvSpPr>
        <p:spPr/>
        <p:txBody>
          <a:bodyPr/>
          <a:lstStyle/>
          <a:p>
            <a:pPr>
              <a:spcBef>
                <a:spcPts val="1872"/>
              </a:spcBef>
            </a:pPr>
            <a:r>
              <a:rPr lang="en-US" dirty="0" smtClean="0"/>
              <a:t>Measure all the distance that protein spots travel, and convert the distance to corresponding relative mobility</a:t>
            </a:r>
          </a:p>
          <a:p>
            <a:pPr>
              <a:spcBef>
                <a:spcPts val="1872"/>
              </a:spcBef>
            </a:pPr>
            <a:r>
              <a:rPr lang="en-US" dirty="0" smtClean="0"/>
              <a:t>Tabulate all the distances, relative mobility.</a:t>
            </a:r>
          </a:p>
          <a:p>
            <a:pPr>
              <a:spcBef>
                <a:spcPts val="1872"/>
              </a:spcBef>
            </a:pPr>
            <a:r>
              <a:rPr lang="en-US" dirty="0" smtClean="0"/>
              <a:t>Graph the relative mobility </a:t>
            </a:r>
            <a:r>
              <a:rPr lang="en-US" dirty="0" err="1" smtClean="0"/>
              <a:t>vs</a:t>
            </a:r>
            <a:r>
              <a:rPr lang="en-US" dirty="0" smtClean="0"/>
              <a:t> log MW</a:t>
            </a:r>
          </a:p>
          <a:p>
            <a:pPr>
              <a:spcBef>
                <a:spcPts val="1872"/>
              </a:spcBef>
            </a:pPr>
            <a:r>
              <a:rPr lang="en-US" dirty="0" smtClean="0"/>
              <a:t>Estimate the molecular weight of protein spots in F1, F2, and F3 and compare their relative intensity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152400"/>
            <a:ext cx="7772400" cy="1143000"/>
          </a:xfrm>
        </p:spPr>
        <p:txBody>
          <a:bodyPr/>
          <a:lstStyle/>
          <a:p>
            <a:pPr eaLnBrk="1" hangingPunct="1"/>
            <a:r>
              <a:rPr lang="en-US" dirty="0"/>
              <a:t>Electrophoresis</a:t>
            </a:r>
          </a:p>
        </p:txBody>
      </p:sp>
      <p:pic>
        <p:nvPicPr>
          <p:cNvPr id="149507" name="Picture 3" descr="Fig 05-19a.GIF                                                 00016AB9&#10;LPOB 3.0 IRCD                  B243B1B0:"/>
          <p:cNvPicPr>
            <a:picLocks noChangeAspect="1" noChangeArrowheads="1"/>
          </p:cNvPicPr>
          <p:nvPr/>
        </p:nvPicPr>
        <p:blipFill>
          <a:blip r:embed="rId2">
            <a:lum bright="-28000" contrast="28000"/>
          </a:blip>
          <a:srcRect/>
          <a:stretch>
            <a:fillRect/>
          </a:stretch>
        </p:blipFill>
        <p:spPr bwMode="auto">
          <a:xfrm>
            <a:off x="304800" y="1295400"/>
            <a:ext cx="3443288" cy="3836988"/>
          </a:xfrm>
          <a:prstGeom prst="rect">
            <a:avLst/>
          </a:prstGeom>
          <a:noFill/>
          <a:ln w="9525">
            <a:noFill/>
            <a:miter lim="800000"/>
            <a:headEnd/>
            <a:tailEnd/>
          </a:ln>
        </p:spPr>
      </p:pic>
      <p:pic>
        <p:nvPicPr>
          <p:cNvPr id="149508" name="Picture 5" descr="&#10;UN05-p134.GIF                                                  00016AB9&#10;LPOB 3.0 IRCD                  B243B1B0:"/>
          <p:cNvPicPr>
            <a:picLocks noChangeAspect="1" noChangeArrowheads="1"/>
          </p:cNvPicPr>
          <p:nvPr/>
        </p:nvPicPr>
        <p:blipFill>
          <a:blip r:embed="rId3"/>
          <a:srcRect/>
          <a:stretch>
            <a:fillRect/>
          </a:stretch>
        </p:blipFill>
        <p:spPr bwMode="auto">
          <a:xfrm>
            <a:off x="914400" y="5334000"/>
            <a:ext cx="2413000" cy="1390650"/>
          </a:xfrm>
          <a:prstGeom prst="rect">
            <a:avLst/>
          </a:prstGeom>
          <a:noFill/>
          <a:ln w="9525">
            <a:noFill/>
            <a:miter lim="800000"/>
            <a:headEnd/>
            <a:tailEnd/>
          </a:ln>
        </p:spPr>
      </p:pic>
      <p:sp>
        <p:nvSpPr>
          <p:cNvPr id="149509" name="Text Box 6"/>
          <p:cNvSpPr txBox="1">
            <a:spLocks noChangeArrowheads="1"/>
          </p:cNvSpPr>
          <p:nvPr/>
        </p:nvSpPr>
        <p:spPr bwMode="auto">
          <a:xfrm>
            <a:off x="3900488" y="1295400"/>
            <a:ext cx="5029200" cy="5302250"/>
          </a:xfrm>
          <a:prstGeom prst="rect">
            <a:avLst/>
          </a:prstGeom>
          <a:noFill/>
          <a:ln w="9525">
            <a:noFill/>
            <a:miter lim="800000"/>
            <a:headEnd/>
            <a:tailEnd/>
          </a:ln>
        </p:spPr>
        <p:txBody>
          <a:bodyPr>
            <a:prstTxWarp prst="textNoShape">
              <a:avLst/>
            </a:prstTxWarp>
            <a:spAutoFit/>
          </a:bodyPr>
          <a:lstStyle/>
          <a:p>
            <a:pPr>
              <a:spcBef>
                <a:spcPct val="50000"/>
              </a:spcBef>
            </a:pPr>
            <a:r>
              <a:rPr lang="en-US" sz="1200" dirty="0"/>
              <a:t>Electrophoresis is based on the migration of proteins in a charged field.  </a:t>
            </a:r>
          </a:p>
          <a:p>
            <a:pPr>
              <a:spcBef>
                <a:spcPct val="50000"/>
              </a:spcBef>
            </a:pPr>
            <a:r>
              <a:rPr lang="en-US" sz="1200" dirty="0"/>
              <a:t>The force moving the macromolecules is the electrical potential, E.</a:t>
            </a:r>
          </a:p>
          <a:p>
            <a:pPr>
              <a:spcBef>
                <a:spcPct val="50000"/>
              </a:spcBef>
            </a:pPr>
            <a:r>
              <a:rPr lang="en-US" sz="1200" dirty="0"/>
              <a:t>µ = V/E, where µ is the </a:t>
            </a:r>
            <a:r>
              <a:rPr lang="en-US" sz="1200" dirty="0" err="1"/>
              <a:t>electrophoretic</a:t>
            </a:r>
            <a:r>
              <a:rPr lang="en-US" sz="1200" dirty="0"/>
              <a:t> mobility, and V is the velocity of the particle.</a:t>
            </a:r>
          </a:p>
          <a:p>
            <a:pPr>
              <a:spcBef>
                <a:spcPct val="50000"/>
              </a:spcBef>
            </a:pPr>
            <a:r>
              <a:rPr lang="en-US" sz="1200" dirty="0"/>
              <a:t>µ = Z/</a:t>
            </a:r>
            <a:r>
              <a:rPr lang="en-US" sz="1200" dirty="0" err="1"/>
              <a:t>f</a:t>
            </a:r>
            <a:r>
              <a:rPr lang="en-US" sz="1200" dirty="0"/>
              <a:t>, where Z is the net charge of the molecule, and </a:t>
            </a:r>
            <a:r>
              <a:rPr lang="en-US" sz="1200" dirty="0" err="1"/>
              <a:t>f</a:t>
            </a:r>
            <a:r>
              <a:rPr lang="en-US" sz="1200" dirty="0"/>
              <a:t> is the frictional coefficient. </a:t>
            </a:r>
            <a:r>
              <a:rPr lang="en-US" sz="1200" dirty="0" err="1"/>
              <a:t>f</a:t>
            </a:r>
            <a:r>
              <a:rPr lang="en-US" sz="1200" dirty="0"/>
              <a:t> is related to the the shape of the molecule, as well as its size.  </a:t>
            </a:r>
          </a:p>
          <a:p>
            <a:pPr>
              <a:spcBef>
                <a:spcPct val="50000"/>
              </a:spcBef>
            </a:pPr>
            <a:r>
              <a:rPr lang="en-US" sz="1200" dirty="0"/>
              <a:t>Typically, the cross-linked polymer, </a:t>
            </a:r>
            <a:r>
              <a:rPr lang="en-US" sz="1200" dirty="0" err="1"/>
              <a:t>polyacrylamide</a:t>
            </a:r>
            <a:r>
              <a:rPr lang="en-US" sz="1200" dirty="0"/>
              <a:t> acts as the solid support.  Normally, proteins would be separated in proportion to their charge-to mass ratio.  The problem is that some proteins would migrate towards the anode, while others would migrate toward the cathode; and, the migration would not reflect size, but charge to mass.</a:t>
            </a:r>
          </a:p>
          <a:p>
            <a:pPr>
              <a:spcBef>
                <a:spcPct val="50000"/>
              </a:spcBef>
            </a:pPr>
            <a:r>
              <a:rPr lang="en-US" sz="1200" dirty="0"/>
              <a:t>The trick is to carry out the electrophoresis in the presence of sodium </a:t>
            </a:r>
            <a:r>
              <a:rPr lang="en-US" sz="1200" dirty="0" err="1"/>
              <a:t>docecyl</a:t>
            </a:r>
            <a:r>
              <a:rPr lang="en-US" sz="1200" dirty="0"/>
              <a:t> sulfate, which is a detergent.</a:t>
            </a:r>
          </a:p>
          <a:p>
            <a:pPr>
              <a:spcBef>
                <a:spcPct val="50000"/>
              </a:spcBef>
            </a:pPr>
            <a:r>
              <a:rPr lang="en-US" sz="1200" dirty="0"/>
              <a:t>SDS binds to every protein in roughly the same proportion, which is about one molecule for every two amino acid residues.  SDS carries with it a negative charge, and the cumulative negative charge renders the intrinsic net charge of the protein </a:t>
            </a:r>
            <a:r>
              <a:rPr lang="en-US" sz="1200" dirty="0" err="1"/>
              <a:t>insiginificant</a:t>
            </a:r>
            <a:r>
              <a:rPr lang="en-US" sz="1200" dirty="0"/>
              <a:t>.</a:t>
            </a:r>
          </a:p>
          <a:p>
            <a:pPr>
              <a:spcBef>
                <a:spcPct val="50000"/>
              </a:spcBef>
            </a:pPr>
            <a:r>
              <a:rPr lang="en-US" sz="1200" dirty="0"/>
              <a:t>Therefore, every protein will have the same charge to mass ratio, which will cause all proteins to migrate towards the cathode with a </a:t>
            </a:r>
            <a:r>
              <a:rPr lang="en-US" sz="1200" dirty="0" err="1"/>
              <a:t>rathe</a:t>
            </a:r>
            <a:r>
              <a:rPr lang="en-US" sz="1200" dirty="0"/>
              <a:t> that is dependent on their sizes.</a:t>
            </a:r>
          </a:p>
          <a:p>
            <a:pPr>
              <a:spcBef>
                <a:spcPct val="50000"/>
              </a:spcBef>
            </a:pPr>
            <a:r>
              <a:rPr lang="en-US" sz="1200" dirty="0"/>
              <a:t>In contrast to gel-filtration, smaller molecules migrate faster than larger molecules</a:t>
            </a:r>
          </a:p>
          <a:p>
            <a:pPr>
              <a:spcBef>
                <a:spcPct val="50000"/>
              </a:spcBef>
            </a:pPr>
            <a:r>
              <a:rPr lang="en-US" sz="1200" dirty="0"/>
              <a:t>Typically, this technique is not used to purify proteins, because SDS normally denatures proteins.  It is used to analyze the purity of proteins.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r>
              <a:rPr lang="en-US">
                <a:latin typeface="Georgia" pitchFamily="26" charset="0"/>
              </a:rPr>
              <a:t>What is SDS-PAGE?</a:t>
            </a:r>
          </a:p>
        </p:txBody>
      </p:sp>
      <p:sp>
        <p:nvSpPr>
          <p:cNvPr id="123907" name="Rectangle 3"/>
          <p:cNvSpPr>
            <a:spLocks noGrp="1" noChangeArrowheads="1"/>
          </p:cNvSpPr>
          <p:nvPr>
            <p:ph type="body" idx="4294967295"/>
          </p:nvPr>
        </p:nvSpPr>
        <p:spPr/>
        <p:txBody>
          <a:bodyPr/>
          <a:lstStyle/>
          <a:p>
            <a:r>
              <a:rPr lang="en-US" sz="2600">
                <a:latin typeface="Georgia" pitchFamily="26" charset="0"/>
              </a:rPr>
              <a:t>SDS - </a:t>
            </a:r>
            <a:r>
              <a:rPr lang="en-US" sz="2600" u="sng">
                <a:solidFill>
                  <a:srgbClr val="FF0000"/>
                </a:solidFill>
                <a:latin typeface="Georgia" pitchFamily="26" charset="0"/>
              </a:rPr>
              <a:t>S</a:t>
            </a:r>
            <a:r>
              <a:rPr lang="en-US" sz="2600">
                <a:latin typeface="Georgia" pitchFamily="26" charset="0"/>
              </a:rPr>
              <a:t>odium </a:t>
            </a:r>
            <a:r>
              <a:rPr lang="en-US" sz="2600" u="sng">
                <a:solidFill>
                  <a:srgbClr val="FF0000"/>
                </a:solidFill>
                <a:latin typeface="Georgia" pitchFamily="26" charset="0"/>
              </a:rPr>
              <a:t>D</a:t>
            </a:r>
            <a:r>
              <a:rPr lang="en-US" sz="2600">
                <a:latin typeface="Georgia" pitchFamily="26" charset="0"/>
              </a:rPr>
              <a:t>odecyl </a:t>
            </a:r>
            <a:r>
              <a:rPr lang="en-US" sz="2600" u="sng">
                <a:solidFill>
                  <a:srgbClr val="FF0000"/>
                </a:solidFill>
                <a:latin typeface="Georgia" pitchFamily="26" charset="0"/>
              </a:rPr>
              <a:t>S</a:t>
            </a:r>
            <a:r>
              <a:rPr lang="en-US" sz="2600">
                <a:latin typeface="Georgia" pitchFamily="26" charset="0"/>
              </a:rPr>
              <a:t>ulfate</a:t>
            </a:r>
          </a:p>
          <a:p>
            <a:pPr>
              <a:buFont typeface="Wingdings" pitchFamily="26" charset="2"/>
              <a:buNone/>
            </a:pPr>
            <a:r>
              <a:rPr lang="en-US" sz="2600">
                <a:solidFill>
                  <a:srgbClr val="FF0000"/>
                </a:solidFill>
                <a:latin typeface="Georgia" pitchFamily="26" charset="0"/>
              </a:rPr>
              <a:t>	</a:t>
            </a:r>
            <a:r>
              <a:rPr lang="en-US" sz="2600">
                <a:latin typeface="Georgia" pitchFamily="26" charset="0"/>
              </a:rPr>
              <a:t>PAGE - </a:t>
            </a:r>
            <a:r>
              <a:rPr lang="en-US" sz="2600" u="sng">
                <a:solidFill>
                  <a:srgbClr val="FF0000"/>
                </a:solidFill>
                <a:latin typeface="Georgia" pitchFamily="26" charset="0"/>
              </a:rPr>
              <a:t>P</a:t>
            </a:r>
            <a:r>
              <a:rPr lang="en-US" sz="2600">
                <a:latin typeface="Georgia" pitchFamily="26" charset="0"/>
              </a:rPr>
              <a:t>oly</a:t>
            </a:r>
            <a:r>
              <a:rPr lang="en-US" sz="2600" u="sng">
                <a:solidFill>
                  <a:srgbClr val="FF0000"/>
                </a:solidFill>
                <a:latin typeface="Georgia" pitchFamily="26" charset="0"/>
              </a:rPr>
              <a:t>a</a:t>
            </a:r>
            <a:r>
              <a:rPr lang="en-US" sz="2600">
                <a:latin typeface="Georgia" pitchFamily="26" charset="0"/>
              </a:rPr>
              <a:t>crylamide </a:t>
            </a:r>
            <a:r>
              <a:rPr lang="en-US" sz="2600" u="sng">
                <a:solidFill>
                  <a:srgbClr val="FF0000"/>
                </a:solidFill>
                <a:latin typeface="Georgia" pitchFamily="26" charset="0"/>
              </a:rPr>
              <a:t>G</a:t>
            </a:r>
            <a:r>
              <a:rPr lang="en-US" sz="2600">
                <a:latin typeface="Georgia" pitchFamily="26" charset="0"/>
              </a:rPr>
              <a:t>el </a:t>
            </a:r>
            <a:r>
              <a:rPr lang="en-US" sz="2600" u="sng">
                <a:solidFill>
                  <a:srgbClr val="FF0000"/>
                </a:solidFill>
                <a:latin typeface="Georgia" pitchFamily="26" charset="0"/>
              </a:rPr>
              <a:t>E</a:t>
            </a:r>
            <a:r>
              <a:rPr lang="en-US" sz="2600">
                <a:latin typeface="Georgia" pitchFamily="26" charset="0"/>
              </a:rPr>
              <a:t>lectrophoresis</a:t>
            </a:r>
          </a:p>
          <a:p>
            <a:r>
              <a:rPr lang="en-US" sz="2600">
                <a:latin typeface="Georgia" pitchFamily="26" charset="0"/>
              </a:rPr>
              <a:t>Method commonly used in molecular biology for the separation of proteins.</a:t>
            </a:r>
          </a:p>
          <a:p>
            <a:r>
              <a:rPr lang="en-US" sz="2600">
                <a:latin typeface="Georgia" pitchFamily="26" charset="0"/>
              </a:rPr>
              <a:t>Determines the molecular weight of proteins and also approximates the length of a polypeptide.</a:t>
            </a:r>
          </a:p>
          <a:p>
            <a:r>
              <a:rPr lang="en-US" sz="2600">
                <a:latin typeface="Georgia" pitchFamily="26" charset="0"/>
              </a:rPr>
              <a:t>Gels after SDS-PAGE may be used in</a:t>
            </a:r>
          </a:p>
          <a:p>
            <a:pPr lvl="1"/>
            <a:r>
              <a:rPr lang="en-US" sz="2400">
                <a:latin typeface="Georgia" pitchFamily="26" charset="0"/>
              </a:rPr>
              <a:t>Coomassie staining technique</a:t>
            </a:r>
          </a:p>
          <a:p>
            <a:pPr lvl="1"/>
            <a:r>
              <a:rPr lang="en-US" sz="2400">
                <a:latin typeface="Georgia" pitchFamily="26" charset="0"/>
              </a:rPr>
              <a:t>Western blot</a:t>
            </a:r>
          </a:p>
        </p:txBody>
      </p:sp>
      <p:sp>
        <p:nvSpPr>
          <p:cNvPr id="4101"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prstTxWarp prst="textNoShape">
              <a:avLst/>
            </a:prstTxWarp>
          </a:bodyPr>
          <a:lstStyle/>
          <a:p>
            <a:pPr algn="ctr"/>
            <a:r>
              <a:rPr lang="en-US" sz="1400" b="1">
                <a:latin typeface="Tahoma" pitchFamily="26" charset="0"/>
              </a:rPr>
              <a:t>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SDS-PAGE</a:t>
            </a:r>
            <a:endParaRPr lang="en-US" dirty="0"/>
          </a:p>
        </p:txBody>
      </p:sp>
      <p:sp>
        <p:nvSpPr>
          <p:cNvPr id="4099" name="Rectangle 3"/>
          <p:cNvSpPr>
            <a:spLocks noGrp="1" noChangeArrowheads="1"/>
          </p:cNvSpPr>
          <p:nvPr>
            <p:ph type="body" idx="1"/>
          </p:nvPr>
        </p:nvSpPr>
        <p:spPr/>
        <p:txBody>
          <a:bodyPr>
            <a:normAutofit fontScale="77500" lnSpcReduction="20000"/>
          </a:bodyPr>
          <a:lstStyle/>
          <a:p>
            <a:pPr>
              <a:spcBef>
                <a:spcPts val="1728"/>
              </a:spcBef>
            </a:pPr>
            <a:r>
              <a:rPr lang="en-US" dirty="0"/>
              <a:t>SDS breaks up hydrophobic areas and coats proteins with negative charges thus overwhelming positive charges in the protein.</a:t>
            </a:r>
          </a:p>
          <a:p>
            <a:pPr>
              <a:spcBef>
                <a:spcPts val="1728"/>
              </a:spcBef>
            </a:pPr>
            <a:r>
              <a:rPr lang="en-US" dirty="0"/>
              <a:t>The detergent binds to hydrophobic regions in a constant ratio of about 1.4 </a:t>
            </a:r>
            <a:r>
              <a:rPr lang="en-US" dirty="0" err="1"/>
              <a:t>g</a:t>
            </a:r>
            <a:r>
              <a:rPr lang="en-US" dirty="0"/>
              <a:t> of SDS per gram of protein</a:t>
            </a:r>
            <a:r>
              <a:rPr lang="en-US" dirty="0" smtClean="0"/>
              <a:t>. </a:t>
            </a:r>
          </a:p>
          <a:p>
            <a:pPr>
              <a:spcBef>
                <a:spcPts val="1728"/>
              </a:spcBef>
            </a:pPr>
            <a:r>
              <a:rPr lang="en-US" dirty="0" smtClean="0"/>
              <a:t>The end result has two important features: 1) all proteins contain only primary structure and 2) all proteins have a large negative charge which means they will all migrate towards the positive pole when placed in an electric field. </a:t>
            </a:r>
          </a:p>
          <a:p>
            <a:pPr>
              <a:spcBef>
                <a:spcPts val="1728"/>
              </a:spcBef>
            </a:pPr>
            <a:r>
              <a:rPr lang="en-US" dirty="0" smtClean="0"/>
              <a:t>Before proteins are applied to the gel they are also exposed to a disulfide bond reducing agent, </a:t>
            </a:r>
            <a:r>
              <a:rPr lang="en-US" dirty="0" err="1" smtClean="0"/>
              <a:t>mercaptoethanol</a:t>
            </a:r>
            <a:r>
              <a:rPr lang="en-US" dirty="0" smtClean="0"/>
              <a:t>.  The </a:t>
            </a:r>
            <a:r>
              <a:rPr lang="en-US" dirty="0" err="1" smtClean="0"/>
              <a:t>mercaptoethanol</a:t>
            </a:r>
            <a:r>
              <a:rPr lang="en-US" dirty="0" smtClean="0"/>
              <a:t> assists in protein </a:t>
            </a:r>
            <a:r>
              <a:rPr lang="en-US" dirty="0" err="1" smtClean="0"/>
              <a:t>denaturation</a:t>
            </a:r>
            <a:r>
              <a:rPr lang="en-US" dirty="0" smtClean="0"/>
              <a:t> by reducing all disulfide bonds. </a:t>
            </a:r>
          </a:p>
          <a:p>
            <a:pPr>
              <a:spcBef>
                <a:spcPts val="1728"/>
              </a:spcBef>
            </a:pPr>
            <a:endParaRPr lang="en-US" dirty="0" smtClean="0"/>
          </a:p>
          <a:p>
            <a:pPr>
              <a:spcBef>
                <a:spcPts val="1728"/>
              </a:spcBef>
            </a:pPr>
            <a:endParaRPr lang="en-US" dirty="0" smtClean="0"/>
          </a:p>
          <a:p>
            <a:pPr>
              <a:spcBef>
                <a:spcPts val="1728"/>
              </a:spcBef>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Formation of Gel</a:t>
            </a:r>
            <a:endParaRPr lang="en-US" dirty="0"/>
          </a:p>
        </p:txBody>
      </p:sp>
      <p:sp>
        <p:nvSpPr>
          <p:cNvPr id="7171" name="Rectangle 3"/>
          <p:cNvSpPr>
            <a:spLocks noGrp="1" noChangeArrowheads="1"/>
          </p:cNvSpPr>
          <p:nvPr>
            <p:ph type="body" idx="1"/>
          </p:nvPr>
        </p:nvSpPr>
        <p:spPr/>
        <p:txBody>
          <a:bodyPr>
            <a:normAutofit fontScale="92500" lnSpcReduction="10000"/>
          </a:bodyPr>
          <a:lstStyle/>
          <a:p>
            <a:pPr>
              <a:spcBef>
                <a:spcPts val="1824"/>
              </a:spcBef>
            </a:pPr>
            <a:r>
              <a:rPr lang="en-US" dirty="0" err="1"/>
              <a:t>Polyacrylamide</a:t>
            </a:r>
            <a:r>
              <a:rPr lang="en-US" dirty="0"/>
              <a:t> gels are prepared by free radical polymerization of </a:t>
            </a:r>
            <a:r>
              <a:rPr lang="en-US" dirty="0" err="1"/>
              <a:t>acrylamide</a:t>
            </a:r>
            <a:r>
              <a:rPr lang="en-US" dirty="0"/>
              <a:t> and the cross linking agent N,N’-</a:t>
            </a:r>
            <a:r>
              <a:rPr lang="en-US" dirty="0" err="1"/>
              <a:t>methylene-bis-acrylamide</a:t>
            </a:r>
            <a:r>
              <a:rPr lang="en-US" dirty="0"/>
              <a:t>.  Chemical polymerization is controlled by an initiator catalyst system, N,N,N’,N’-</a:t>
            </a:r>
            <a:r>
              <a:rPr lang="en-US" dirty="0" err="1"/>
              <a:t>tetramethylethylenediamine</a:t>
            </a:r>
            <a:r>
              <a:rPr lang="en-US" dirty="0"/>
              <a:t> (TEMED)</a:t>
            </a:r>
            <a:r>
              <a:rPr lang="en-US" dirty="0" smtClean="0"/>
              <a:t> </a:t>
            </a:r>
          </a:p>
          <a:p>
            <a:pPr>
              <a:spcBef>
                <a:spcPts val="1824"/>
              </a:spcBef>
            </a:pPr>
            <a:r>
              <a:rPr lang="en-US" dirty="0" smtClean="0"/>
              <a:t>The copolymerization of </a:t>
            </a:r>
            <a:r>
              <a:rPr lang="en-US" dirty="0" err="1" smtClean="0"/>
              <a:t>acrylamide</a:t>
            </a:r>
            <a:r>
              <a:rPr lang="en-US" dirty="0" smtClean="0"/>
              <a:t> with </a:t>
            </a:r>
            <a:r>
              <a:rPr lang="en-US" dirty="0" err="1" smtClean="0"/>
              <a:t>methylenebisacrylamide</a:t>
            </a:r>
            <a:r>
              <a:rPr lang="en-US" dirty="0" smtClean="0"/>
              <a:t> produces a mesh-like network in three dimensions, consisting of </a:t>
            </a:r>
            <a:r>
              <a:rPr lang="en-US" dirty="0" err="1" smtClean="0"/>
              <a:t>acrylamide</a:t>
            </a:r>
            <a:r>
              <a:rPr lang="en-US" dirty="0" smtClean="0"/>
              <a:t> chains with interconnections formed from the </a:t>
            </a:r>
            <a:r>
              <a:rPr lang="en-US" dirty="0" err="1" smtClean="0"/>
              <a:t>methylenebisacrylamide</a:t>
            </a:r>
            <a:r>
              <a:rPr lang="en-US" dirty="0" smtClean="0"/>
              <a:t>. </a:t>
            </a:r>
          </a:p>
          <a:p>
            <a:pPr>
              <a:spcBef>
                <a:spcPts val="1824"/>
              </a:spcBef>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22" name="Picture 6" descr="Polymerization of polyacrylamide with methylenebisacrylamide"/>
          <p:cNvPicPr>
            <a:picLocks noChangeAspect="1" noChangeArrowheads="1"/>
          </p:cNvPicPr>
          <p:nvPr/>
        </p:nvPicPr>
        <p:blipFill>
          <a:blip r:embed="rId2"/>
          <a:srcRect/>
          <a:stretch>
            <a:fillRect/>
          </a:stretch>
        </p:blipFill>
        <p:spPr bwMode="auto">
          <a:xfrm>
            <a:off x="1143000" y="539058"/>
            <a:ext cx="6858000" cy="570934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2589</Words>
  <Application>Microsoft Macintosh PowerPoint</Application>
  <PresentationFormat>On-screen Show (4:3)</PresentationFormat>
  <Paragraphs>264</Paragraphs>
  <Slides>46</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Chart</vt:lpstr>
      <vt:lpstr>Lab 5d SDS-PAGE</vt:lpstr>
      <vt:lpstr>Electrophoresis</vt:lpstr>
      <vt:lpstr>What is so special about SDS?</vt:lpstr>
      <vt:lpstr>Uses of SDS-PAGE</vt:lpstr>
      <vt:lpstr>Electrophoresis</vt:lpstr>
      <vt:lpstr>What is SDS-PAGE?</vt:lpstr>
      <vt:lpstr>SDS-PAGE</vt:lpstr>
      <vt:lpstr>Formation of Gel</vt:lpstr>
      <vt:lpstr>Slide 9</vt:lpstr>
      <vt:lpstr>SDS PAGE Movement </vt:lpstr>
      <vt:lpstr>Polyacrylamide Gel</vt:lpstr>
      <vt:lpstr>Polyacrylamide Gel</vt:lpstr>
      <vt:lpstr>Stacking Gel</vt:lpstr>
      <vt:lpstr>Gels</vt:lpstr>
      <vt:lpstr>Procedures</vt:lpstr>
      <vt:lpstr>Slide 16</vt:lpstr>
      <vt:lpstr>The Electrophoresis Matrix</vt:lpstr>
      <vt:lpstr>Fixing Proteins on Electrophoresis Gels</vt:lpstr>
      <vt:lpstr>Staining Proteins in Gels</vt:lpstr>
      <vt:lpstr>Protein visualization on gels</vt:lpstr>
      <vt:lpstr>Coomassie Stain</vt:lpstr>
      <vt:lpstr>Example of Silver Stained Gel</vt:lpstr>
      <vt:lpstr>Molecular Weight Determination</vt:lpstr>
      <vt:lpstr>2D-Electrophoresis</vt:lpstr>
      <vt:lpstr>Protein Gel Electrophoresis</vt:lpstr>
      <vt:lpstr>Native PAGE</vt:lpstr>
      <vt:lpstr>Native PAGE Examples</vt:lpstr>
      <vt:lpstr>Native Gradient PAGE</vt:lpstr>
      <vt:lpstr>Native Gradient PAGE Example</vt:lpstr>
      <vt:lpstr>Urea PAGE</vt:lpstr>
      <vt:lpstr>Example of Urea PAGE</vt:lpstr>
      <vt:lpstr>Slide 32</vt:lpstr>
      <vt:lpstr>SDS Gradient PAGE</vt:lpstr>
      <vt:lpstr>Isoelectric Focusing</vt:lpstr>
      <vt:lpstr>Isoelectric Focusing</vt:lpstr>
      <vt:lpstr>Isoelectric Focusing</vt:lpstr>
      <vt:lpstr>2D PAGE</vt:lpstr>
      <vt:lpstr>2D PAGE</vt:lpstr>
      <vt:lpstr>Western Blotting (WB)</vt:lpstr>
      <vt:lpstr>WB: 4 Steps</vt:lpstr>
      <vt:lpstr>WB, Step 2: Blotting</vt:lpstr>
      <vt:lpstr>WB, Steps 3-4: Detection</vt:lpstr>
      <vt:lpstr>Assess purity – screen 2</vt:lpstr>
      <vt:lpstr>Applications</vt:lpstr>
      <vt:lpstr>Slide 45</vt:lpstr>
      <vt:lpstr>Requirement for Report</vt:lpstr>
    </vt:vector>
  </TitlesOfParts>
  <Company>UHCL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ZERONG WANG</dc:creator>
  <cp:lastModifiedBy>ZERONG WANG</cp:lastModifiedBy>
  <cp:revision>34</cp:revision>
  <dcterms:created xsi:type="dcterms:W3CDTF">2009-11-02T14:23:49Z</dcterms:created>
  <dcterms:modified xsi:type="dcterms:W3CDTF">2009-11-02T14:33:06Z</dcterms:modified>
</cp:coreProperties>
</file>